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0" r:id="rId1"/>
  </p:sldMasterIdLst>
  <p:notesMasterIdLst>
    <p:notesMasterId r:id="rId10"/>
  </p:notesMasterIdLst>
  <p:handoutMasterIdLst>
    <p:handoutMasterId r:id="rId11"/>
  </p:handoutMasterIdLst>
  <p:sldIdLst>
    <p:sldId id="457" r:id="rId2"/>
    <p:sldId id="435" r:id="rId3"/>
    <p:sldId id="452" r:id="rId4"/>
    <p:sldId id="451" r:id="rId5"/>
    <p:sldId id="453" r:id="rId6"/>
    <p:sldId id="454" r:id="rId7"/>
    <p:sldId id="455" r:id="rId8"/>
    <p:sldId id="430" r:id="rId9"/>
  </p:sldIdLst>
  <p:sldSz cx="9144000" cy="6858000" type="screen4x3"/>
  <p:notesSz cx="7099300" cy="10234613"/>
  <p:custDataLst>
    <p:tags r:id="rId12"/>
  </p:custDataLst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4" userDrawn="1">
          <p15:clr>
            <a:srgbClr val="A4A3A4"/>
          </p15:clr>
        </p15:guide>
        <p15:guide id="2" pos="5431" userDrawn="1">
          <p15:clr>
            <a:srgbClr val="A4A3A4"/>
          </p15:clr>
        </p15:guide>
        <p15:guide id="3" orient="horz" pos="573" userDrawn="1">
          <p15:clr>
            <a:srgbClr val="A4A3A4"/>
          </p15:clr>
        </p15:guide>
        <p15:guide id="4" pos="38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3300"/>
    <a:srgbClr val="FF0000"/>
    <a:srgbClr val="339933"/>
    <a:srgbClr val="77A62C"/>
    <a:srgbClr val="00CC00"/>
    <a:srgbClr val="008080"/>
    <a:srgbClr val="4D4D4F"/>
    <a:srgbClr val="146027"/>
    <a:srgbClr val="C482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Stile chiaro 2 - Color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0545" autoAdjust="0"/>
  </p:normalViewPr>
  <p:slideViewPr>
    <p:cSldViewPr>
      <p:cViewPr varScale="1">
        <p:scale>
          <a:sx n="68" d="100"/>
          <a:sy n="68" d="100"/>
        </p:scale>
        <p:origin x="1386" y="78"/>
      </p:cViewPr>
      <p:guideLst>
        <p:guide orient="horz" pos="4144"/>
        <p:guide pos="5431"/>
        <p:guide orient="horz" pos="573"/>
        <p:guide pos="3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2730" y="54"/>
      </p:cViewPr>
      <p:guideLst/>
    </p:cSldViewPr>
  </p:notesViewPr>
  <p:gridSpacing cx="90001" cy="900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5854C-2BB9-43A4-A4B4-2D475569CDD5}" type="datetimeFigureOut">
              <a:rPr lang="it-IT" smtClean="0"/>
              <a:t>31/03/2021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ACC1-FE93-4BEF-BB8F-4F3412D74E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1384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1CCE01BE-25BB-4A3F-B8EB-50A413F49380}" type="datetimeFigureOut">
              <a:rPr lang="it-IT"/>
              <a:pPr>
                <a:defRPr/>
              </a:pPr>
              <a:t>31/03/2021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F4FCF79F-AB74-4BB3-B70A-22496D4E16C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70535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Dati anno 2017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FCF79F-AB74-4BB3-B70A-22496D4E16CF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1804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Dati anno 2017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FCF79F-AB74-4BB3-B70A-22496D4E16CF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7963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Dati anno 2017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FCF79F-AB74-4BB3-B70A-22496D4E16CF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7117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Dati anno 2017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FCF79F-AB74-4BB3-B70A-22496D4E16CF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4891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Dati anno 2017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FCF79F-AB74-4BB3-B70A-22496D4E16CF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0738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Dati anno 2017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FCF79F-AB74-4BB3-B70A-22496D4E16CF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25764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it-IT" altLang="it-IT"/>
              <a:t>Da inserire solo alla fine del corso</a:t>
            </a:r>
          </a:p>
        </p:txBody>
      </p:sp>
      <p:sp>
        <p:nvSpPr>
          <p:cNvPr id="553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4763" indent="-30952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38098" indent="-24762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33337" indent="-24762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28576" indent="-24762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0ECBBE4-430D-4FE3-B80A-5BDB87154328}" type="slidenum">
              <a:rPr lang="it-IT" altLang="it-IT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8</a:t>
            </a:fld>
            <a:endParaRPr lang="it-IT" altLang="it-IT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392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64" b="18084"/>
          <a:stretch/>
        </p:blipFill>
        <p:spPr>
          <a:xfrm>
            <a:off x="-17348" y="2124731"/>
            <a:ext cx="5021395" cy="2024350"/>
          </a:xfrm>
          <a:prstGeom prst="rect">
            <a:avLst/>
          </a:prstGeom>
        </p:spPr>
      </p:pic>
      <p:sp>
        <p:nvSpPr>
          <p:cNvPr id="3" name="Rettangolo 2"/>
          <p:cNvSpPr/>
          <p:nvPr userDrawn="1"/>
        </p:nvSpPr>
        <p:spPr>
          <a:xfrm>
            <a:off x="5076056" y="2124731"/>
            <a:ext cx="4067944" cy="202435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20" y="476672"/>
            <a:ext cx="2442333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22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64" b="18084"/>
          <a:stretch/>
        </p:blipFill>
        <p:spPr>
          <a:xfrm>
            <a:off x="2" y="2124731"/>
            <a:ext cx="5004045" cy="2024350"/>
          </a:xfrm>
          <a:prstGeom prst="rect">
            <a:avLst/>
          </a:prstGeom>
        </p:spPr>
      </p:pic>
      <p:sp>
        <p:nvSpPr>
          <p:cNvPr id="7" name="Rettangolo 6"/>
          <p:cNvSpPr/>
          <p:nvPr userDrawn="1"/>
        </p:nvSpPr>
        <p:spPr>
          <a:xfrm>
            <a:off x="5076056" y="2124731"/>
            <a:ext cx="4067944" cy="202435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20" y="476672"/>
            <a:ext cx="2442333" cy="1008112"/>
          </a:xfrm>
          <a:prstGeom prst="rect">
            <a:avLst/>
          </a:prstGeom>
        </p:spPr>
      </p:pic>
      <p:sp>
        <p:nvSpPr>
          <p:cNvPr id="9" name="Rettangolo 8"/>
          <p:cNvSpPr/>
          <p:nvPr userDrawn="1"/>
        </p:nvSpPr>
        <p:spPr>
          <a:xfrm rot="16200000">
            <a:off x="-306279" y="4527369"/>
            <a:ext cx="2636912" cy="202435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74809" y="5050169"/>
            <a:ext cx="1282500" cy="978750"/>
          </a:xfrm>
          <a:prstGeom prst="rect">
            <a:avLst/>
          </a:prstGeom>
        </p:spPr>
      </p:pic>
      <p:sp>
        <p:nvSpPr>
          <p:cNvPr id="10" name="CasellaDiTesto 9"/>
          <p:cNvSpPr txBox="1"/>
          <p:nvPr userDrawn="1"/>
        </p:nvSpPr>
        <p:spPr>
          <a:xfrm>
            <a:off x="5220072" y="2580346"/>
            <a:ext cx="3923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Imparare dall’errore</a:t>
            </a:r>
          </a:p>
        </p:txBody>
      </p:sp>
      <p:sp>
        <p:nvSpPr>
          <p:cNvPr id="11" name="CasellaDiTesto 10"/>
          <p:cNvSpPr txBox="1"/>
          <p:nvPr userDrawn="1"/>
        </p:nvSpPr>
        <p:spPr>
          <a:xfrm>
            <a:off x="2983767" y="6440100"/>
            <a:ext cx="57282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>
                <a:solidFill>
                  <a:srgbClr val="4D4D4F"/>
                </a:solidFill>
                <a:latin typeface="+mn-lt"/>
              </a:rPr>
              <a:t>Scheda elaborata da </a:t>
            </a:r>
            <a:r>
              <a:rPr lang="it-IT" sz="1200" dirty="0" err="1">
                <a:solidFill>
                  <a:srgbClr val="4D4D4F"/>
                </a:solidFill>
                <a:latin typeface="+mn-lt"/>
              </a:rPr>
              <a:t>AiFOS</a:t>
            </a:r>
            <a:r>
              <a:rPr lang="it-IT" sz="1200" dirty="0">
                <a:solidFill>
                  <a:srgbClr val="4D4D4F"/>
                </a:solidFill>
                <a:latin typeface="+mn-lt"/>
              </a:rPr>
              <a:t> su dati raccolti dall’ATS Brianza della Regione Lombardia </a:t>
            </a:r>
          </a:p>
        </p:txBody>
      </p:sp>
      <p:sp>
        <p:nvSpPr>
          <p:cNvPr id="12" name="CasellaDiTesto 11"/>
          <p:cNvSpPr txBox="1"/>
          <p:nvPr userDrawn="1"/>
        </p:nvSpPr>
        <p:spPr>
          <a:xfrm>
            <a:off x="2501977" y="5183159"/>
            <a:ext cx="6480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>
                <a:ln w="13462">
                  <a:noFill/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Bradley Hand ITC" panose="03070402050302030203" pitchFamily="66" charset="0"/>
              </a:rPr>
              <a:t>Racconto di una storia vera di un infortunio.</a:t>
            </a:r>
          </a:p>
          <a:p>
            <a:r>
              <a:rPr lang="it-IT" sz="2200" dirty="0">
                <a:ln w="13462">
                  <a:noFill/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Bradley Hand ITC" panose="03070402050302030203" pitchFamily="66" charset="0"/>
              </a:rPr>
              <a:t>Perché non ne accadano più di uguali.</a:t>
            </a:r>
          </a:p>
        </p:txBody>
      </p:sp>
    </p:spTree>
    <p:extLst>
      <p:ext uri="{BB962C8B-B14F-4D97-AF65-F5344CB8AC3E}">
        <p14:creationId xmlns:p14="http://schemas.microsoft.com/office/powerpoint/2010/main" val="600109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 userDrawn="1"/>
        </p:nvSpPr>
        <p:spPr>
          <a:xfrm>
            <a:off x="2667" y="0"/>
            <a:ext cx="9249232" cy="7272672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77A62C"/>
              </a:solidFill>
            </a:endParaRPr>
          </a:p>
        </p:txBody>
      </p:sp>
      <p:sp>
        <p:nvSpPr>
          <p:cNvPr id="6" name="Triangolo isoscele 5"/>
          <p:cNvSpPr/>
          <p:nvPr userDrawn="1"/>
        </p:nvSpPr>
        <p:spPr>
          <a:xfrm rot="4990496">
            <a:off x="1696122" y="-925416"/>
            <a:ext cx="6130101" cy="8799928"/>
          </a:xfrm>
          <a:prstGeom prst="triangle">
            <a:avLst>
              <a:gd name="adj" fmla="val 6371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Triangolo isoscele 6"/>
          <p:cNvSpPr/>
          <p:nvPr userDrawn="1"/>
        </p:nvSpPr>
        <p:spPr>
          <a:xfrm rot="15778833">
            <a:off x="4192494" y="-1201834"/>
            <a:ext cx="3972995" cy="5703343"/>
          </a:xfrm>
          <a:prstGeom prst="triangle">
            <a:avLst>
              <a:gd name="adj" fmla="val 6371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59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40352" y="1052736"/>
            <a:ext cx="1138932" cy="277564"/>
          </a:xfrm>
          <a:prstGeom prst="rect">
            <a:avLst/>
          </a:prstGeom>
        </p:spPr>
      </p:pic>
      <p:sp>
        <p:nvSpPr>
          <p:cNvPr id="2" name="Rettangolo 1"/>
          <p:cNvSpPr/>
          <p:nvPr userDrawn="1"/>
        </p:nvSpPr>
        <p:spPr>
          <a:xfrm>
            <a:off x="-108520" y="0"/>
            <a:ext cx="5040524" cy="476672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530" y="136471"/>
            <a:ext cx="1356845" cy="334273"/>
          </a:xfrm>
          <a:prstGeom prst="rect">
            <a:avLst/>
          </a:prstGeom>
        </p:spPr>
      </p:pic>
      <p:cxnSp>
        <p:nvCxnSpPr>
          <p:cNvPr id="6" name="Connettore 1 5"/>
          <p:cNvCxnSpPr/>
          <p:nvPr userDrawn="1"/>
        </p:nvCxnSpPr>
        <p:spPr>
          <a:xfrm>
            <a:off x="323528" y="470744"/>
            <a:ext cx="18425" cy="6387256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40352" y="1052736"/>
            <a:ext cx="1138932" cy="277564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534" y="302699"/>
            <a:ext cx="2167608" cy="534013"/>
          </a:xfrm>
          <a:prstGeom prst="rect">
            <a:avLst/>
          </a:prstGeom>
        </p:spPr>
      </p:pic>
      <p:cxnSp>
        <p:nvCxnSpPr>
          <p:cNvPr id="6" name="Connettore 1 5"/>
          <p:cNvCxnSpPr/>
          <p:nvPr userDrawn="1"/>
        </p:nvCxnSpPr>
        <p:spPr>
          <a:xfrm>
            <a:off x="323528" y="470744"/>
            <a:ext cx="0" cy="5982592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tangolo 1"/>
          <p:cNvSpPr/>
          <p:nvPr userDrawn="1"/>
        </p:nvSpPr>
        <p:spPr>
          <a:xfrm>
            <a:off x="-5431" y="1700808"/>
            <a:ext cx="7673776" cy="2016224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150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40352" y="1052736"/>
            <a:ext cx="1138932" cy="277564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196" y="261346"/>
            <a:ext cx="2167608" cy="534013"/>
          </a:xfrm>
          <a:prstGeom prst="rect">
            <a:avLst/>
          </a:prstGeom>
        </p:spPr>
      </p:pic>
      <p:cxnSp>
        <p:nvCxnSpPr>
          <p:cNvPr id="6" name="Connettore 1 5"/>
          <p:cNvCxnSpPr/>
          <p:nvPr userDrawn="1"/>
        </p:nvCxnSpPr>
        <p:spPr>
          <a:xfrm flipH="1">
            <a:off x="341953" y="0"/>
            <a:ext cx="1" cy="685800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tangolo 8"/>
          <p:cNvSpPr/>
          <p:nvPr userDrawn="1"/>
        </p:nvSpPr>
        <p:spPr>
          <a:xfrm>
            <a:off x="0" y="2124731"/>
            <a:ext cx="9144000" cy="202435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>
            <a:spLocks noChangeArrowheads="1"/>
          </p:cNvSpPr>
          <p:nvPr userDrawn="1"/>
        </p:nvSpPr>
        <p:spPr bwMode="auto">
          <a:xfrm>
            <a:off x="15453" y="5574730"/>
            <a:ext cx="912854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5400" b="1" dirty="0">
                <a:solidFill>
                  <a:srgbClr val="4D4D4F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Grazie a tutti!</a:t>
            </a:r>
          </a:p>
        </p:txBody>
      </p:sp>
      <p:sp>
        <p:nvSpPr>
          <p:cNvPr id="10" name="CasellaDiTesto 9"/>
          <p:cNvSpPr txBox="1"/>
          <p:nvPr userDrawn="1"/>
        </p:nvSpPr>
        <p:spPr>
          <a:xfrm>
            <a:off x="-15452" y="1268435"/>
            <a:ext cx="91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it-IT" sz="2000" b="1" dirty="0">
                <a:solidFill>
                  <a:srgbClr val="4D4D4F"/>
                </a:solidFill>
                <a:latin typeface="Century Gothic" panose="020B0502020202020204" pitchFamily="34" charset="0"/>
                <a:cs typeface="+mn-cs"/>
              </a:rPr>
              <a:t>Qualche volta ti va bene, però devi imparare</a:t>
            </a:r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21255159">
            <a:off x="4824456" y="2004545"/>
            <a:ext cx="3084882" cy="2877041"/>
          </a:xfrm>
          <a:prstGeom prst="rect">
            <a:avLst/>
          </a:prstGeom>
        </p:spPr>
      </p:pic>
      <p:sp>
        <p:nvSpPr>
          <p:cNvPr id="12" name="Rettangolo 11"/>
          <p:cNvSpPr/>
          <p:nvPr userDrawn="1"/>
        </p:nvSpPr>
        <p:spPr>
          <a:xfrm rot="21055566">
            <a:off x="5270769" y="2640986"/>
            <a:ext cx="2454189" cy="2208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it-IT" dirty="0">
                <a:ln w="13462">
                  <a:noFill/>
                  <a:prstDash val="solid"/>
                </a:ln>
                <a:solidFill>
                  <a:prstClr val="black"/>
                </a:solidFill>
                <a:latin typeface="Bradley Hand ITC" panose="03070402050302030203" pitchFamily="66" charset="0"/>
                <a:cs typeface="Arial" charset="0"/>
              </a:rPr>
              <a:t>«Chiunque 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it-IT" dirty="0">
                <a:ln w="13462">
                  <a:noFill/>
                  <a:prstDash val="solid"/>
                </a:ln>
                <a:solidFill>
                  <a:prstClr val="black"/>
                </a:solidFill>
                <a:latin typeface="Bradley Hand ITC" panose="03070402050302030203" pitchFamily="66" charset="0"/>
                <a:cs typeface="Arial" charset="0"/>
              </a:rPr>
              <a:t>può sbagliare; 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it-IT" dirty="0">
                <a:ln w="13462">
                  <a:noFill/>
                  <a:prstDash val="solid"/>
                </a:ln>
                <a:solidFill>
                  <a:prstClr val="black"/>
                </a:solidFill>
                <a:latin typeface="Bradley Hand ITC" panose="03070402050302030203" pitchFamily="66" charset="0"/>
                <a:cs typeface="Arial" charset="0"/>
              </a:rPr>
              <a:t>ma nessuno, 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it-IT" dirty="0">
                <a:ln w="13462">
                  <a:noFill/>
                  <a:prstDash val="solid"/>
                </a:ln>
                <a:solidFill>
                  <a:prstClr val="black"/>
                </a:solidFill>
                <a:latin typeface="Bradley Hand ITC" panose="03070402050302030203" pitchFamily="66" charset="0"/>
                <a:cs typeface="Arial" charset="0"/>
              </a:rPr>
              <a:t>se non è uno sciocco, 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it-IT" dirty="0">
                <a:ln w="13462">
                  <a:noFill/>
                  <a:prstDash val="solid"/>
                </a:ln>
                <a:solidFill>
                  <a:prstClr val="black"/>
                </a:solidFill>
                <a:latin typeface="Bradley Hand ITC" panose="03070402050302030203" pitchFamily="66" charset="0"/>
                <a:cs typeface="Arial" charset="0"/>
              </a:rPr>
              <a:t>persevera nell’errore» </a:t>
            </a:r>
          </a:p>
          <a:p>
            <a:pPr lvl="0" algn="r" fontAlgn="auto">
              <a:spcBef>
                <a:spcPts val="0"/>
              </a:spcBef>
              <a:spcAft>
                <a:spcPts val="0"/>
              </a:spcAft>
            </a:pPr>
            <a:r>
              <a:rPr lang="it-IT" sz="1400" dirty="0">
                <a:ln w="13462">
                  <a:noFill/>
                  <a:prstDash val="solid"/>
                </a:ln>
                <a:solidFill>
                  <a:prstClr val="black"/>
                </a:solidFill>
                <a:latin typeface="Bradley Hand ITC" panose="03070402050302030203" pitchFamily="66" charset="0"/>
                <a:cs typeface="Arial" charset="0"/>
              </a:rPr>
              <a:t>(Cicerone)</a:t>
            </a:r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439110">
            <a:off x="1187947" y="2263749"/>
            <a:ext cx="3084882" cy="2877041"/>
          </a:xfrm>
          <a:prstGeom prst="rect">
            <a:avLst/>
          </a:prstGeom>
        </p:spPr>
      </p:pic>
      <p:sp>
        <p:nvSpPr>
          <p:cNvPr id="14" name="Rettangolo 13"/>
          <p:cNvSpPr/>
          <p:nvPr userDrawn="1"/>
        </p:nvSpPr>
        <p:spPr>
          <a:xfrm rot="239517">
            <a:off x="1329327" y="2804652"/>
            <a:ext cx="2754831" cy="2208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it-IT" dirty="0">
                <a:ln w="13462">
                  <a:noFill/>
                  <a:prstDash val="solid"/>
                </a:ln>
                <a:solidFill>
                  <a:prstClr val="black"/>
                </a:solidFill>
                <a:latin typeface="Bradley Hand ITC" panose="03070402050302030203" pitchFamily="66" charset="0"/>
                <a:cs typeface="Arial" charset="0"/>
              </a:rPr>
              <a:t>«Se ci scambiamo 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it-IT" dirty="0">
                <a:ln w="13462">
                  <a:noFill/>
                  <a:prstDash val="solid"/>
                </a:ln>
                <a:solidFill>
                  <a:prstClr val="black"/>
                </a:solidFill>
                <a:latin typeface="Bradley Hand ITC" panose="03070402050302030203" pitchFamily="66" charset="0"/>
                <a:cs typeface="Arial" charset="0"/>
              </a:rPr>
              <a:t>una moneta avremo entrambi una moneta.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it-IT" dirty="0">
                <a:ln w="13462">
                  <a:noFill/>
                  <a:prstDash val="solid"/>
                </a:ln>
                <a:solidFill>
                  <a:prstClr val="black"/>
                </a:solidFill>
                <a:latin typeface="Bradley Hand ITC" panose="03070402050302030203" pitchFamily="66" charset="0"/>
                <a:cs typeface="Arial" charset="0"/>
              </a:rPr>
              <a:t>Se ci scambiamo un’idea 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it-IT" dirty="0">
                <a:ln w="13462">
                  <a:noFill/>
                  <a:prstDash val="solid"/>
                </a:ln>
                <a:solidFill>
                  <a:prstClr val="black"/>
                </a:solidFill>
                <a:latin typeface="Bradley Hand ITC" panose="03070402050302030203" pitchFamily="66" charset="0"/>
                <a:cs typeface="Arial" charset="0"/>
              </a:rPr>
              <a:t>avremo entrambi 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it-IT" dirty="0">
                <a:ln w="13462">
                  <a:noFill/>
                  <a:prstDash val="solid"/>
                </a:ln>
                <a:solidFill>
                  <a:prstClr val="black"/>
                </a:solidFill>
                <a:latin typeface="Bradley Hand ITC" panose="03070402050302030203" pitchFamily="66" charset="0"/>
                <a:cs typeface="Arial" charset="0"/>
              </a:rPr>
              <a:t>due idee»</a:t>
            </a:r>
          </a:p>
        </p:txBody>
      </p:sp>
      <p:pic>
        <p:nvPicPr>
          <p:cNvPr id="15" name="Immagine 1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87760" y="1929813"/>
            <a:ext cx="479137" cy="781750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781485" y="2320688"/>
            <a:ext cx="455847" cy="500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43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3528" y="351939"/>
            <a:ext cx="1996534" cy="825529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A5A185-09E8-41F9-B0D5-76235AE6261F}" type="datetimeFigureOut">
              <a:rPr lang="it-IT"/>
              <a:pPr>
                <a:defRPr/>
              </a:pPr>
              <a:t>31/03/2021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93D0DF-FAD2-4FF4-AF34-6A861BBA30B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1" r:id="rId1"/>
    <p:sldLayoutId id="2147484314" r:id="rId2"/>
    <p:sldLayoutId id="2147484316" r:id="rId3"/>
    <p:sldLayoutId id="2147484308" r:id="rId4"/>
    <p:sldLayoutId id="2147484313" r:id="rId5"/>
    <p:sldLayoutId id="2147484315" r:id="rId6"/>
    <p:sldLayoutId id="2147484310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5220072" y="3067846"/>
            <a:ext cx="3923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Attrezzature</a:t>
            </a:r>
          </a:p>
        </p:txBody>
      </p:sp>
    </p:spTree>
    <p:extLst>
      <p:ext uri="{BB962C8B-B14F-4D97-AF65-F5344CB8AC3E}">
        <p14:creationId xmlns:p14="http://schemas.microsoft.com/office/powerpoint/2010/main" val="2034055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 txBox="1">
            <a:spLocks/>
          </p:cNvSpPr>
          <p:nvPr/>
        </p:nvSpPr>
        <p:spPr bwMode="auto">
          <a:xfrm>
            <a:off x="8388350" y="6427788"/>
            <a:ext cx="514350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FED53F8-0170-4006-B778-0B8FE63E1C46}" type="slidenum">
              <a:rPr lang="it-IT" altLang="it-IT" sz="1200">
                <a:solidFill>
                  <a:srgbClr val="898989"/>
                </a:solidFill>
                <a:latin typeface="Calibri" pitchFamily="34" charset="0"/>
              </a:rPr>
              <a:pPr algn="r"/>
              <a:t>2</a:t>
            </a:fld>
            <a:endParaRPr lang="it-IT" altLang="it-IT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97832" y="3338999"/>
            <a:ext cx="53811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Scoppio ruota </a:t>
            </a:r>
          </a:p>
          <a:p>
            <a:r>
              <a:rPr lang="it-IT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carrello elevatore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4031994" y="909638"/>
            <a:ext cx="4627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it-IT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Attrezzature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it-IT" sz="2000" dirty="0">
                <a:solidFill>
                  <a:prstClr val="black"/>
                </a:solidFill>
                <a:latin typeface="Century Gothic" panose="020B0502020202020204" pitchFamily="34" charset="0"/>
              </a:rPr>
              <a:t>Proiezioni di solidi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4391998" y="5502146"/>
            <a:ext cx="42671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Lavorazione</a:t>
            </a:r>
          </a:p>
          <a:p>
            <a:pPr algn="r"/>
            <a:r>
              <a:rPr lang="it-IT" sz="2000" dirty="0">
                <a:solidFill>
                  <a:prstClr val="black"/>
                </a:solidFill>
                <a:latin typeface="Century Gothic" panose="020B0502020202020204" pitchFamily="34" charset="0"/>
              </a:rPr>
              <a:t>Manutenzione, cambio pneumatici carrello elevatore</a:t>
            </a:r>
          </a:p>
        </p:txBody>
      </p:sp>
    </p:spTree>
    <p:extLst>
      <p:ext uri="{BB962C8B-B14F-4D97-AF65-F5344CB8AC3E}">
        <p14:creationId xmlns:p14="http://schemas.microsoft.com/office/powerpoint/2010/main" val="3745128374"/>
      </p:ext>
    </p:extLst>
  </p:cSld>
  <p:clrMapOvr>
    <a:masterClrMapping/>
  </p:clrMapOvr>
  <p:transition spd="slow" advTm="7038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 txBox="1">
            <a:spLocks/>
          </p:cNvSpPr>
          <p:nvPr/>
        </p:nvSpPr>
        <p:spPr bwMode="auto">
          <a:xfrm>
            <a:off x="8388350" y="6427788"/>
            <a:ext cx="514350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FED53F8-0170-4006-B778-0B8FE63E1C46}" type="slidenum">
              <a:rPr lang="it-IT" altLang="it-IT" sz="1200">
                <a:solidFill>
                  <a:srgbClr val="898989"/>
                </a:solidFill>
                <a:latin typeface="Calibri" pitchFamily="34" charset="0"/>
              </a:rPr>
              <a:pPr algn="r"/>
              <a:t>3</a:t>
            </a:fld>
            <a:endParaRPr lang="it-IT" altLang="it-IT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46" name="CasellaDiTesto 3"/>
          <p:cNvSpPr txBox="1">
            <a:spLocks noChangeArrowheads="1"/>
          </p:cNvSpPr>
          <p:nvPr/>
        </p:nvSpPr>
        <p:spPr bwMode="auto">
          <a:xfrm>
            <a:off x="251520" y="0"/>
            <a:ext cx="5328592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prstClr val="white"/>
                </a:solidFill>
                <a:latin typeface="Century Gothic" panose="020B050202020202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Descrizione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611188" y="909638"/>
            <a:ext cx="8010525" cy="5632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9933"/>
                </a:solidFill>
                <a:latin typeface="Century Gothic" panose="020B0502020202020204" pitchFamily="34" charset="0"/>
              </a:rPr>
              <a:t>Dove ha avuto origine il problema?</a:t>
            </a:r>
            <a:endParaRPr lang="it-IT" dirty="0">
              <a:solidFill>
                <a:srgbClr val="FF9933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it-IT" dirty="0">
                <a:latin typeface="Century Gothic" panose="020B0502020202020204" pitchFamily="34" charset="0"/>
              </a:rPr>
              <a:t>Il cambio pneumatici di un carrello elevatore di un azienda veniva affidato ad una normale autofficina tradizionale, non specializzata in carrelli.</a:t>
            </a:r>
          </a:p>
          <a:p>
            <a:pPr algn="just"/>
            <a:endParaRPr lang="it-IT" dirty="0">
              <a:latin typeface="Century Gothic" panose="020B0502020202020204" pitchFamily="34" charset="0"/>
            </a:endParaRPr>
          </a:p>
          <a:p>
            <a:pPr algn="just"/>
            <a:r>
              <a:rPr lang="it-IT" b="1" dirty="0">
                <a:solidFill>
                  <a:srgbClr val="FF9933"/>
                </a:solidFill>
                <a:latin typeface="Century Gothic" panose="020B0502020202020204" pitchFamily="34" charset="0"/>
              </a:rPr>
              <a:t>Cosa è successo?</a:t>
            </a:r>
          </a:p>
          <a:p>
            <a:pPr algn="just"/>
            <a:r>
              <a:rPr lang="it-IT" dirty="0">
                <a:latin typeface="Century Gothic" panose="020B0502020202020204" pitchFamily="34" charset="0"/>
              </a:rPr>
              <a:t>Durante il cambio della gomma, al momento della rimozione dell’ultimo bullone, la camera d’aria stessa scoppiava, proiettando violentemente in avanti il cerchione anteriore. </a:t>
            </a:r>
            <a:r>
              <a:rPr lang="it-IT" i="1" dirty="0">
                <a:latin typeface="Century Gothic" panose="020B0502020202020204" pitchFamily="34" charset="0"/>
              </a:rPr>
              <a:t>(</a:t>
            </a:r>
            <a:r>
              <a:rPr lang="it-IT" b="1" i="1" dirty="0">
                <a:latin typeface="Century Gothic" panose="020B0502020202020204" pitchFamily="34" charset="0"/>
              </a:rPr>
              <a:t>I</a:t>
            </a:r>
            <a:r>
              <a:rPr lang="it-IT" i="1" dirty="0">
                <a:latin typeface="Century Gothic" panose="020B0502020202020204" pitchFamily="34" charset="0"/>
              </a:rPr>
              <a:t> </a:t>
            </a:r>
            <a:r>
              <a:rPr lang="it-IT" b="1" i="1" dirty="0">
                <a:latin typeface="Century Gothic" panose="020B0502020202020204" pitchFamily="34" charset="0"/>
              </a:rPr>
              <a:t>cerchioni</a:t>
            </a:r>
            <a:r>
              <a:rPr lang="it-IT" i="1" dirty="0">
                <a:latin typeface="Century Gothic" panose="020B0502020202020204" pitchFamily="34" charset="0"/>
              </a:rPr>
              <a:t> di alcuni carrelli </a:t>
            </a:r>
            <a:r>
              <a:rPr lang="it-IT" b="1" i="1" dirty="0">
                <a:latin typeface="Century Gothic" panose="020B0502020202020204" pitchFamily="34" charset="0"/>
              </a:rPr>
              <a:t>non sono di tipo tradizionale ma sono costituiti da due </a:t>
            </a:r>
            <a:r>
              <a:rPr lang="it-IT" b="1" i="1" dirty="0" err="1">
                <a:latin typeface="Century Gothic" panose="020B0502020202020204" pitchFamily="34" charset="0"/>
              </a:rPr>
              <a:t>semiparti</a:t>
            </a:r>
            <a:r>
              <a:rPr lang="it-IT" b="1" i="1" dirty="0">
                <a:latin typeface="Century Gothic" panose="020B0502020202020204" pitchFamily="34" charset="0"/>
              </a:rPr>
              <a:t>, unite da bulloni</a:t>
            </a:r>
            <a:r>
              <a:rPr lang="it-IT" i="1" dirty="0">
                <a:latin typeface="Century Gothic" panose="020B0502020202020204" pitchFamily="34" charset="0"/>
              </a:rPr>
              <a:t>, che contengono la camera d’aria).</a:t>
            </a:r>
          </a:p>
          <a:p>
            <a:pPr algn="just"/>
            <a:endParaRPr lang="it-IT" dirty="0">
              <a:latin typeface="Century Gothic" panose="020B0502020202020204" pitchFamily="34" charset="0"/>
            </a:endParaRPr>
          </a:p>
          <a:p>
            <a:pPr algn="just"/>
            <a:r>
              <a:rPr lang="it-IT" b="1" dirty="0">
                <a:solidFill>
                  <a:srgbClr val="FF9933"/>
                </a:solidFill>
                <a:latin typeface="Century Gothic" panose="020B0502020202020204" pitchFamily="34" charset="0"/>
              </a:rPr>
              <a:t>Contatto:</a:t>
            </a:r>
          </a:p>
          <a:p>
            <a:pPr algn="just"/>
            <a:r>
              <a:rPr lang="it-IT" dirty="0">
                <a:latin typeface="Century Gothic" panose="020B0502020202020204" pitchFamily="34" charset="0"/>
              </a:rPr>
              <a:t>Il semi cerchione anteriore, proiettato violentemente in avanti dallo scoppio della camera d’aria, colpiva l’avambraccio sinistro dell’infortunato.</a:t>
            </a:r>
          </a:p>
          <a:p>
            <a:pPr algn="just"/>
            <a:endParaRPr lang="it-IT" dirty="0">
              <a:latin typeface="Century Gothic" panose="020B0502020202020204" pitchFamily="34" charset="0"/>
            </a:endParaRPr>
          </a:p>
          <a:p>
            <a:pPr algn="just"/>
            <a:r>
              <a:rPr lang="it-IT" b="1" dirty="0">
                <a:solidFill>
                  <a:srgbClr val="FF9933"/>
                </a:solidFill>
                <a:latin typeface="Century Gothic" panose="020B0502020202020204" pitchFamily="34" charset="0"/>
              </a:rPr>
              <a:t>Esito del trauma: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dirty="0">
                <a:latin typeface="Century Gothic" panose="020B0502020202020204" pitchFamily="34" charset="0"/>
              </a:rPr>
              <a:t>Frattura avambraccio sinistro, 60 giorni di infortunio.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dirty="0">
                <a:latin typeface="Century Gothic" panose="020B0502020202020204" pitchFamily="34" charset="0"/>
              </a:rPr>
              <a:t>Postumi permanenti con 4 punti INAIL di invalidità.</a:t>
            </a:r>
          </a:p>
        </p:txBody>
      </p:sp>
    </p:spTree>
    <p:extLst>
      <p:ext uri="{BB962C8B-B14F-4D97-AF65-F5344CB8AC3E}">
        <p14:creationId xmlns:p14="http://schemas.microsoft.com/office/powerpoint/2010/main" val="1392479472"/>
      </p:ext>
    </p:extLst>
  </p:cSld>
  <p:clrMapOvr>
    <a:masterClrMapping/>
  </p:clrMapOvr>
  <p:transition spd="slow" advTm="7038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 txBox="1">
            <a:spLocks/>
          </p:cNvSpPr>
          <p:nvPr/>
        </p:nvSpPr>
        <p:spPr bwMode="auto">
          <a:xfrm>
            <a:off x="8388350" y="6427788"/>
            <a:ext cx="514350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FED53F8-0170-4006-B778-0B8FE63E1C46}" type="slidenum">
              <a:rPr lang="it-IT" altLang="it-IT" sz="1200">
                <a:solidFill>
                  <a:srgbClr val="898989"/>
                </a:solidFill>
                <a:latin typeface="Calibri" pitchFamily="34" charset="0"/>
              </a:rPr>
              <a:pPr algn="r"/>
              <a:t>4</a:t>
            </a:fld>
            <a:endParaRPr lang="it-IT" altLang="it-IT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46" name="CasellaDiTesto 3"/>
          <p:cNvSpPr txBox="1">
            <a:spLocks noChangeArrowheads="1"/>
          </p:cNvSpPr>
          <p:nvPr/>
        </p:nvSpPr>
        <p:spPr bwMode="auto">
          <a:xfrm>
            <a:off x="251520" y="0"/>
            <a:ext cx="7163152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prstClr val="white"/>
                </a:solidFill>
                <a:latin typeface="Century Gothic" panose="020B050202020202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Perché è avvenuto l’infortunio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611188" y="946724"/>
            <a:ext cx="8010525" cy="40934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dirty="0">
                <a:latin typeface="Century Gothic" panose="020B0502020202020204" pitchFamily="34" charset="0"/>
              </a:rPr>
              <a:t>Mancata conoscenza delle caratteristiche specifiche del lavoro da eseguire da parte dell’operatore che si è approcciato al cambio gomma, come se fosse di fronte a delle gomme con cerchi tradizionali, svitando i bulloni del cerchione, senza sgonfiare la camera d’aria.</a:t>
            </a:r>
          </a:p>
          <a:p>
            <a:pPr algn="just"/>
            <a:endParaRPr lang="it-IT" sz="2000" b="1" dirty="0">
              <a:latin typeface="Century Gothic" panose="020B0502020202020204" pitchFamily="34" charset="0"/>
            </a:endParaRPr>
          </a:p>
          <a:p>
            <a:pPr algn="just"/>
            <a:r>
              <a:rPr lang="it-IT" sz="2000" b="1" dirty="0">
                <a:solidFill>
                  <a:srgbClr val="FF9933"/>
                </a:solidFill>
                <a:latin typeface="Century Gothic" panose="020B0502020202020204" pitchFamily="34" charset="0"/>
              </a:rPr>
              <a:t>Criticità organizzative alla base dell’evento:</a:t>
            </a:r>
          </a:p>
          <a:p>
            <a:pPr algn="just"/>
            <a:r>
              <a:rPr lang="it-IT" sz="2000" dirty="0">
                <a:latin typeface="Century Gothic" panose="020B0502020202020204" pitchFamily="34" charset="0"/>
              </a:rPr>
              <a:t>Errata scelta del manutentore da parte della ditta committente; la manutenzione di un pneumatico di un carrello elevatore è stata affidata ad un autoriparatore tradizionale, non qualificato per trattare carrelli elevatori e non a conoscenza della specifica tipologia di pneumatici montati sul carrello.</a:t>
            </a:r>
          </a:p>
        </p:txBody>
      </p:sp>
    </p:spTree>
    <p:extLst>
      <p:ext uri="{BB962C8B-B14F-4D97-AF65-F5344CB8AC3E}">
        <p14:creationId xmlns:p14="http://schemas.microsoft.com/office/powerpoint/2010/main" val="3886376927"/>
      </p:ext>
    </p:extLst>
  </p:cSld>
  <p:clrMapOvr>
    <a:masterClrMapping/>
  </p:clrMapOvr>
  <p:transition spd="slow" advTm="7038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 txBox="1">
            <a:spLocks/>
          </p:cNvSpPr>
          <p:nvPr/>
        </p:nvSpPr>
        <p:spPr bwMode="auto">
          <a:xfrm>
            <a:off x="8388350" y="6427788"/>
            <a:ext cx="514350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FED53F8-0170-4006-B778-0B8FE63E1C46}" type="slidenum">
              <a:rPr lang="it-IT" altLang="it-IT" sz="1200">
                <a:solidFill>
                  <a:srgbClr val="898989"/>
                </a:solidFill>
                <a:latin typeface="Calibri" pitchFamily="34" charset="0"/>
              </a:rPr>
              <a:pPr algn="r"/>
              <a:t>5</a:t>
            </a:fld>
            <a:endParaRPr lang="it-IT" altLang="it-IT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46" name="CasellaDiTesto 3"/>
          <p:cNvSpPr txBox="1">
            <a:spLocks noChangeArrowheads="1"/>
          </p:cNvSpPr>
          <p:nvPr/>
        </p:nvSpPr>
        <p:spPr bwMode="auto">
          <a:xfrm>
            <a:off x="251520" y="0"/>
            <a:ext cx="7163152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prstClr val="white"/>
                </a:solidFill>
                <a:latin typeface="Century Gothic" panose="020B050202020202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Come prevenire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11189" y="909639"/>
            <a:ext cx="8010524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>
                <a:solidFill>
                  <a:srgbClr val="FF9933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Le azioni di prevenzione</a:t>
            </a:r>
            <a:endParaRPr lang="it-IT" sz="2000" dirty="0">
              <a:latin typeface="Century Gothic" panose="020B0502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dirty="0">
                <a:latin typeface="Century Gothic" panose="020B0502020202020204" pitchFamily="34" charset="0"/>
              </a:rPr>
              <a:t>Affidamento della manutenzione dei carrelli elevatori solo a personale specializzato.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dirty="0">
                <a:latin typeface="Century Gothic" panose="020B0502020202020204" pitchFamily="34" charset="0"/>
              </a:rPr>
              <a:t>Sgonfiamento dei pneumatici delle ruote a doppio cerchione prima dello smontaggio della ruota.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endParaRPr lang="it-IT" sz="2000" dirty="0">
              <a:latin typeface="Century Gothic" panose="020B0502020202020204" pitchFamily="34" charset="0"/>
            </a:endParaRPr>
          </a:p>
          <a:p>
            <a:endParaRPr lang="it-IT" sz="2000" dirty="0">
              <a:latin typeface="Century Gothic" panose="020B050202020202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30"/>
          <a:stretch/>
        </p:blipFill>
        <p:spPr>
          <a:xfrm>
            <a:off x="3090259" y="2917749"/>
            <a:ext cx="3052384" cy="3510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953774"/>
      </p:ext>
    </p:extLst>
  </p:cSld>
  <p:clrMapOvr>
    <a:masterClrMapping/>
  </p:clrMapOvr>
  <p:transition spd="slow" advTm="7038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 txBox="1">
            <a:spLocks/>
          </p:cNvSpPr>
          <p:nvPr/>
        </p:nvSpPr>
        <p:spPr bwMode="auto">
          <a:xfrm>
            <a:off x="8388350" y="6427788"/>
            <a:ext cx="514350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FED53F8-0170-4006-B778-0B8FE63E1C46}" type="slidenum">
              <a:rPr lang="it-IT" altLang="it-IT" sz="1200">
                <a:solidFill>
                  <a:srgbClr val="898989"/>
                </a:solidFill>
                <a:latin typeface="Calibri" pitchFamily="34" charset="0"/>
              </a:rPr>
              <a:pPr algn="r"/>
              <a:t>6</a:t>
            </a:fld>
            <a:endParaRPr lang="it-IT" altLang="it-IT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46" name="CasellaDiTesto 3"/>
          <p:cNvSpPr txBox="1">
            <a:spLocks noChangeArrowheads="1"/>
          </p:cNvSpPr>
          <p:nvPr/>
        </p:nvSpPr>
        <p:spPr bwMode="auto">
          <a:xfrm>
            <a:off x="251520" y="0"/>
            <a:ext cx="7163152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prstClr val="white"/>
                </a:solidFill>
                <a:latin typeface="Century Gothic" panose="020B050202020202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Grafica dell’evento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160828"/>
              </p:ext>
            </p:extLst>
          </p:nvPr>
        </p:nvGraphicFramePr>
        <p:xfrm>
          <a:off x="2501977" y="3191924"/>
          <a:ext cx="614354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1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Century Gothic" panose="020B0502020202020204" pitchFamily="34" charset="0"/>
                        </a:rPr>
                        <a:t>Sede del contatto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>
                          <a:latin typeface="Century Gothic" panose="020B0502020202020204" pitchFamily="34" charset="0"/>
                        </a:rPr>
                        <a:t>Agente materiale</a:t>
                      </a:r>
                      <a:r>
                        <a:rPr lang="it-IT" sz="1600" b="1" baseline="0">
                          <a:latin typeface="Century Gothic" panose="020B0502020202020204" pitchFamily="34" charset="0"/>
                        </a:rPr>
                        <a:t> contatto</a:t>
                      </a:r>
                      <a:endParaRPr lang="it-IT" sz="16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>
                          <a:latin typeface="Century Gothic" panose="020B0502020202020204" pitchFamily="34" charset="0"/>
                        </a:rPr>
                        <a:t>Avambraccio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>
                          <a:latin typeface="Century Gothic" panose="020B0502020202020204" pitchFamily="34" charset="0"/>
                        </a:rPr>
                        <a:t>Semi cerchione metallico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911709"/>
              </p:ext>
            </p:extLst>
          </p:nvPr>
        </p:nvGraphicFramePr>
        <p:xfrm>
          <a:off x="2494833" y="4928049"/>
          <a:ext cx="614354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1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Century Gothic" panose="020B0502020202020204" pitchFamily="34" charset="0"/>
                        </a:rPr>
                        <a:t>Sede anatomica del danno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>
                          <a:latin typeface="Century Gothic" panose="020B0502020202020204" pitchFamily="34" charset="0"/>
                        </a:rPr>
                        <a:t>Natura del danno</a:t>
                      </a:r>
                      <a:endParaRPr lang="it-IT" sz="16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0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Avambraccio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0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Frattura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611188" y="1410710"/>
            <a:ext cx="1645588" cy="3657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accent5"/>
                </a:solidFill>
                <a:latin typeface="Century Gothic" panose="020B0502020202020204" pitchFamily="34" charset="0"/>
              </a:rPr>
              <a:t>INCIDENTE</a:t>
            </a:r>
          </a:p>
        </p:txBody>
      </p:sp>
      <p:sp>
        <p:nvSpPr>
          <p:cNvPr id="10" name="Rettangolo 9"/>
          <p:cNvSpPr/>
          <p:nvPr/>
        </p:nvSpPr>
        <p:spPr>
          <a:xfrm>
            <a:off x="611188" y="4933014"/>
            <a:ext cx="1645588" cy="3657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accent5"/>
                </a:solidFill>
                <a:latin typeface="Century Gothic" panose="020B0502020202020204" pitchFamily="34" charset="0"/>
              </a:rPr>
              <a:t>TRAUMA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611188" y="3177099"/>
            <a:ext cx="1645588" cy="3657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accent5"/>
                </a:solidFill>
                <a:latin typeface="Century Gothic" panose="020B0502020202020204" pitchFamily="34" charset="0"/>
              </a:rPr>
              <a:t>CONTATTO</a:t>
            </a:r>
          </a:p>
        </p:txBody>
      </p:sp>
      <p:cxnSp>
        <p:nvCxnSpPr>
          <p:cNvPr id="12" name="Connettore 2 11"/>
          <p:cNvCxnSpPr/>
          <p:nvPr/>
        </p:nvCxnSpPr>
        <p:spPr>
          <a:xfrm>
            <a:off x="5562208" y="2438989"/>
            <a:ext cx="0" cy="658635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5562208" y="4149008"/>
            <a:ext cx="0" cy="658635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083294"/>
              </p:ext>
            </p:extLst>
          </p:nvPr>
        </p:nvGraphicFramePr>
        <p:xfrm>
          <a:off x="2501977" y="1412701"/>
          <a:ext cx="6143548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1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Century Gothic" panose="020B0502020202020204" pitchFamily="34" charset="0"/>
                        </a:rPr>
                        <a:t>Tipologia incidente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Century Gothic" panose="020B0502020202020204" pitchFamily="34" charset="0"/>
                        </a:rPr>
                        <a:t>Agente materiale</a:t>
                      </a:r>
                      <a:r>
                        <a:rPr lang="it-IT" sz="1600" b="1" baseline="0" dirty="0">
                          <a:latin typeface="Century Gothic" panose="020B0502020202020204" pitchFamily="34" charset="0"/>
                        </a:rPr>
                        <a:t> incidente</a:t>
                      </a:r>
                      <a:endParaRPr lang="it-IT" sz="16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0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Scoppio con proiezioni pezzi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0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Pneumatici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1600" b="0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(semi cerchione ruota)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184088"/>
      </p:ext>
    </p:extLst>
  </p:cSld>
  <p:clrMapOvr>
    <a:masterClrMapping/>
  </p:clrMapOvr>
  <p:transition spd="slow" advTm="7038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 txBox="1">
            <a:spLocks/>
          </p:cNvSpPr>
          <p:nvPr/>
        </p:nvSpPr>
        <p:spPr bwMode="auto">
          <a:xfrm>
            <a:off x="8388350" y="6427788"/>
            <a:ext cx="514350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FED53F8-0170-4006-B778-0B8FE63E1C46}" type="slidenum">
              <a:rPr lang="it-IT" altLang="it-IT" sz="1200">
                <a:solidFill>
                  <a:srgbClr val="898989"/>
                </a:solidFill>
                <a:latin typeface="Calibri" pitchFamily="34" charset="0"/>
              </a:rPr>
              <a:pPr algn="r"/>
              <a:t>7</a:t>
            </a:fld>
            <a:endParaRPr lang="it-IT" altLang="it-IT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46" name="CasellaDiTesto 3"/>
          <p:cNvSpPr txBox="1">
            <a:spLocks noChangeArrowheads="1"/>
          </p:cNvSpPr>
          <p:nvPr/>
        </p:nvSpPr>
        <p:spPr bwMode="auto">
          <a:xfrm>
            <a:off x="251520" y="-14515"/>
            <a:ext cx="7163152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prstClr val="white"/>
                </a:solidFill>
                <a:latin typeface="Century Gothic" panose="020B050202020202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Fattori determinanti evento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452552"/>
              </p:ext>
            </p:extLst>
          </p:nvPr>
        </p:nvGraphicFramePr>
        <p:xfrm>
          <a:off x="611188" y="3158997"/>
          <a:ext cx="8010525" cy="2567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98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940">
                <a:tc gridSpan="2"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Century Gothic" panose="020B0502020202020204" pitchFamily="34" charset="0"/>
                        </a:rPr>
                        <a:t>Criticità organizzative alla base dell’evento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2088">
                <a:tc>
                  <a:txBody>
                    <a:bodyPr/>
                    <a:lstStyle/>
                    <a:p>
                      <a:pPr algn="l"/>
                      <a:r>
                        <a:rPr lang="it-IT" sz="1600" b="1" dirty="0">
                          <a:latin typeface="Century Gothic" panose="020B0502020202020204" pitchFamily="34" charset="0"/>
                        </a:rPr>
                        <a:t>Committente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i="0" u="none" strike="noStrike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Gestione appalti: </a:t>
                      </a:r>
                    </a:p>
                    <a:p>
                      <a:pPr algn="just"/>
                      <a:r>
                        <a:rPr lang="it-IT" sz="1600" b="0" i="0" u="none" strike="noStrike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errata scelta del manutentore da parte del committente; la manutenzione di un pneumatico di un carrello elevatore è stata affidata ad un autoriparatore tradizionale, non qualificato per trattare carrelli elevatori e non a conoscenza della specifica tipologia di pneumatici montati sul carrello.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001544"/>
              </p:ext>
            </p:extLst>
          </p:nvPr>
        </p:nvGraphicFramePr>
        <p:xfrm>
          <a:off x="0" y="909638"/>
          <a:ext cx="9144000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1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32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4010">
                <a:tc>
                  <a:txBody>
                    <a:bodyPr/>
                    <a:lstStyle/>
                    <a:p>
                      <a:pPr lvl="1" algn="just"/>
                      <a:r>
                        <a:rPr lang="it-IT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</a:t>
                      </a:r>
                      <a:r>
                        <a:rPr lang="it-IT" sz="16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infortunato</a:t>
                      </a:r>
                      <a:endParaRPr lang="it-IT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600" b="0" i="0" u="none" strike="noStrike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L’operatore si approcciava al cambio gomma, senza conoscere le caratteristiche del lavoro da fare, come se fosse di fronte a delle gomme con cerchi tradizionali, svitando i bulloni del cerchione, senza sgonfiare la camera d’aria.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5445461"/>
      </p:ext>
    </p:extLst>
  </p:cSld>
  <p:clrMapOvr>
    <a:masterClrMapping/>
  </p:clrMapOvr>
  <p:transition spd="slow" advTm="7038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06746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2_Tema di Office">
  <a:themeElements>
    <a:clrScheme name="Personalizzato 5">
      <a:dk1>
        <a:srgbClr val="262626"/>
      </a:dk1>
      <a:lt1>
        <a:sysClr val="window" lastClr="FFFFFF"/>
      </a:lt1>
      <a:dk2>
        <a:srgbClr val="3F3F3F"/>
      </a:dk2>
      <a:lt2>
        <a:srgbClr val="EEECE1"/>
      </a:lt2>
      <a:accent1>
        <a:srgbClr val="D8D8D8"/>
      </a:accent1>
      <a:accent2>
        <a:srgbClr val="C0504D"/>
      </a:accent2>
      <a:accent3>
        <a:srgbClr val="C00000"/>
      </a:accent3>
      <a:accent4>
        <a:srgbClr val="95B3D7"/>
      </a:accent4>
      <a:accent5>
        <a:srgbClr val="0070C0"/>
      </a:accent5>
      <a:accent6>
        <a:srgbClr val="C0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6114</TotalTime>
  <Words>458</Words>
  <Application>Microsoft Office PowerPoint</Application>
  <PresentationFormat>Presentazione su schermo (4:3)</PresentationFormat>
  <Paragraphs>74</Paragraphs>
  <Slides>8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Arial</vt:lpstr>
      <vt:lpstr>Bradley Hand ITC</vt:lpstr>
      <vt:lpstr>Calibri</vt:lpstr>
      <vt:lpstr>Cambria Math</vt:lpstr>
      <vt:lpstr>Century Gothic</vt:lpstr>
      <vt:lpstr>2_Tema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Valued Acer Customer</dc:creator>
  <cp:lastModifiedBy>Giancarlo Ronchi AiFOS</cp:lastModifiedBy>
  <cp:revision>494</cp:revision>
  <dcterms:created xsi:type="dcterms:W3CDTF">2011-06-06T12:23:03Z</dcterms:created>
  <dcterms:modified xsi:type="dcterms:W3CDTF">2021-03-31T13:55:05Z</dcterms:modified>
</cp:coreProperties>
</file>