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1"/>
  </p:sldMasterIdLst>
  <p:notesMasterIdLst>
    <p:notesMasterId r:id="rId10"/>
  </p:notesMasterIdLst>
  <p:handoutMasterIdLst>
    <p:handoutMasterId r:id="rId11"/>
  </p:handoutMasterIdLst>
  <p:sldIdLst>
    <p:sldId id="457" r:id="rId2"/>
    <p:sldId id="435" r:id="rId3"/>
    <p:sldId id="460" r:id="rId4"/>
    <p:sldId id="451" r:id="rId5"/>
    <p:sldId id="461" r:id="rId6"/>
    <p:sldId id="454" r:id="rId7"/>
    <p:sldId id="455" r:id="rId8"/>
    <p:sldId id="430" r:id="rId9"/>
  </p:sldIdLst>
  <p:sldSz cx="9144000" cy="6858000" type="screen4x3"/>
  <p:notesSz cx="7099300" cy="10234613"/>
  <p:custDataLst>
    <p:tags r:id="rId12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88" userDrawn="1">
          <p15:clr>
            <a:srgbClr val="A4A3A4"/>
          </p15:clr>
        </p15:guide>
        <p15:guide id="2" pos="5431" userDrawn="1">
          <p15:clr>
            <a:srgbClr val="A4A3A4"/>
          </p15:clr>
        </p15:guide>
        <p15:guide id="3" orient="horz" pos="573" userDrawn="1">
          <p15:clr>
            <a:srgbClr val="A4A3A4"/>
          </p15:clr>
        </p15:guide>
        <p15:guide id="4" pos="3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3300"/>
    <a:srgbClr val="FF0000"/>
    <a:srgbClr val="339933"/>
    <a:srgbClr val="77A62C"/>
    <a:srgbClr val="00CC00"/>
    <a:srgbClr val="008080"/>
    <a:srgbClr val="4D4D4F"/>
    <a:srgbClr val="146027"/>
    <a:srgbClr val="C48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Stile chiaro 2 - Color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545" autoAdjust="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4088"/>
        <p:guide pos="5431"/>
        <p:guide orient="horz" pos="573"/>
        <p:guide pos="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2730" y="5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5854C-2BB9-43A4-A4B4-2D475569CDD5}" type="datetimeFigureOut">
              <a:rPr lang="it-IT" smtClean="0"/>
              <a:t>31/03/2021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ACC1-FE93-4BEF-BB8F-4F3412D74E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384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CCE01BE-25BB-4A3F-B8EB-50A413F49380}" type="datetimeFigureOut">
              <a:rPr lang="it-IT"/>
              <a:pPr>
                <a:defRPr/>
              </a:pPr>
              <a:t>31/03/2021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4FCF79F-AB74-4BB3-B70A-22496D4E16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7053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Dati anno 2017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CF79F-AB74-4BB3-B70A-22496D4E16CF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1804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Dati anno 2017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CF79F-AB74-4BB3-B70A-22496D4E16CF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738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Dati anno 2017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CF79F-AB74-4BB3-B70A-22496D4E16CF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117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Dati anno 2017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CF79F-AB74-4BB3-B70A-22496D4E16CF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388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Dati anno 2017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CF79F-AB74-4BB3-B70A-22496D4E16CF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0738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Dati anno 2017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FCF79F-AB74-4BB3-B70A-22496D4E16CF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2576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 altLang="it-IT"/>
              <a:t>Da inserire solo alla fine del corso</a:t>
            </a:r>
          </a:p>
        </p:txBody>
      </p:sp>
      <p:sp>
        <p:nvSpPr>
          <p:cNvPr id="553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4763" indent="-30952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8098" indent="-2476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3337" indent="-2476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28576" indent="-2476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ECBBE4-430D-4FE3-B80A-5BDB87154328}" type="slidenum">
              <a:rPr lang="it-IT" altLang="it-IT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8</a:t>
            </a:fld>
            <a:endParaRPr lang="it-IT" altLang="it-IT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392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64" b="18084"/>
          <a:stretch/>
        </p:blipFill>
        <p:spPr>
          <a:xfrm>
            <a:off x="2" y="2124731"/>
            <a:ext cx="5004045" cy="2024350"/>
          </a:xfrm>
          <a:prstGeom prst="rect">
            <a:avLst/>
          </a:prstGeom>
        </p:spPr>
      </p:pic>
      <p:sp>
        <p:nvSpPr>
          <p:cNvPr id="7" name="Rettangolo 6"/>
          <p:cNvSpPr/>
          <p:nvPr userDrawn="1"/>
        </p:nvSpPr>
        <p:spPr>
          <a:xfrm>
            <a:off x="5076056" y="2124731"/>
            <a:ext cx="4067944" cy="202435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20" y="476672"/>
            <a:ext cx="2442333" cy="1008112"/>
          </a:xfrm>
          <a:prstGeom prst="rect">
            <a:avLst/>
          </a:prstGeom>
        </p:spPr>
      </p:pic>
      <p:sp>
        <p:nvSpPr>
          <p:cNvPr id="9" name="Rettangolo 8"/>
          <p:cNvSpPr/>
          <p:nvPr userDrawn="1"/>
        </p:nvSpPr>
        <p:spPr>
          <a:xfrm rot="16200000">
            <a:off x="-306279" y="4527369"/>
            <a:ext cx="2636912" cy="202435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4809" y="5050169"/>
            <a:ext cx="1282500" cy="978750"/>
          </a:xfrm>
          <a:prstGeom prst="rect">
            <a:avLst/>
          </a:prstGeom>
        </p:spPr>
      </p:pic>
      <p:sp>
        <p:nvSpPr>
          <p:cNvPr id="10" name="CasellaDiTesto 9"/>
          <p:cNvSpPr txBox="1"/>
          <p:nvPr userDrawn="1"/>
        </p:nvSpPr>
        <p:spPr>
          <a:xfrm>
            <a:off x="5220072" y="2580346"/>
            <a:ext cx="3923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Imparare dall’errore</a:t>
            </a:r>
          </a:p>
        </p:txBody>
      </p:sp>
      <p:sp>
        <p:nvSpPr>
          <p:cNvPr id="11" name="CasellaDiTesto 10"/>
          <p:cNvSpPr txBox="1"/>
          <p:nvPr userDrawn="1"/>
        </p:nvSpPr>
        <p:spPr>
          <a:xfrm>
            <a:off x="2983767" y="6440100"/>
            <a:ext cx="5728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>
                <a:solidFill>
                  <a:srgbClr val="4D4D4F"/>
                </a:solidFill>
                <a:latin typeface="+mn-lt"/>
              </a:rPr>
              <a:t>Scheda elaborata da </a:t>
            </a:r>
            <a:r>
              <a:rPr lang="it-IT" sz="1200" dirty="0" err="1">
                <a:solidFill>
                  <a:srgbClr val="4D4D4F"/>
                </a:solidFill>
                <a:latin typeface="+mn-lt"/>
              </a:rPr>
              <a:t>AiFOS</a:t>
            </a:r>
            <a:r>
              <a:rPr lang="it-IT" sz="1200" dirty="0">
                <a:solidFill>
                  <a:srgbClr val="4D4D4F"/>
                </a:solidFill>
                <a:latin typeface="+mn-lt"/>
              </a:rPr>
              <a:t> su dati raccolti dall’ATS Brianza della Regione Lombardia </a:t>
            </a:r>
          </a:p>
        </p:txBody>
      </p:sp>
      <p:sp>
        <p:nvSpPr>
          <p:cNvPr id="12" name="CasellaDiTesto 11"/>
          <p:cNvSpPr txBox="1"/>
          <p:nvPr userDrawn="1"/>
        </p:nvSpPr>
        <p:spPr>
          <a:xfrm>
            <a:off x="2501977" y="5183159"/>
            <a:ext cx="648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ln w="13462">
                  <a:noFill/>
                  <a:prstDash val="solid"/>
                </a:ln>
                <a:solidFill>
                  <a:schemeClr val="accent1">
                    <a:lumMod val="25000"/>
                  </a:schemeClr>
                </a:solidFill>
                <a:latin typeface="Bradley Hand ITC" panose="03070402050302030203" pitchFamily="66" charset="0"/>
              </a:rPr>
              <a:t>Racconto di una storia vera di un infortunio.</a:t>
            </a:r>
          </a:p>
          <a:p>
            <a:r>
              <a:rPr lang="it-IT" sz="2200" dirty="0">
                <a:ln w="13462">
                  <a:noFill/>
                  <a:prstDash val="solid"/>
                </a:ln>
                <a:solidFill>
                  <a:schemeClr val="accent1">
                    <a:lumMod val="25000"/>
                  </a:schemeClr>
                </a:solidFill>
                <a:latin typeface="Bradley Hand ITC" panose="03070402050302030203" pitchFamily="66" charset="0"/>
              </a:rPr>
              <a:t>Perché non ne accadano più di uguali.</a:t>
            </a:r>
          </a:p>
        </p:txBody>
      </p:sp>
      <p:sp>
        <p:nvSpPr>
          <p:cNvPr id="13" name="CasellaDiTesto 12"/>
          <p:cNvSpPr txBox="1"/>
          <p:nvPr userDrawn="1"/>
        </p:nvSpPr>
        <p:spPr>
          <a:xfrm>
            <a:off x="5220072" y="3067846"/>
            <a:ext cx="3923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Attrezzature</a:t>
            </a:r>
          </a:p>
        </p:txBody>
      </p:sp>
    </p:spTree>
    <p:extLst>
      <p:ext uri="{BB962C8B-B14F-4D97-AF65-F5344CB8AC3E}">
        <p14:creationId xmlns:p14="http://schemas.microsoft.com/office/powerpoint/2010/main" val="60010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352" y="1052736"/>
            <a:ext cx="1138932" cy="277564"/>
          </a:xfrm>
          <a:prstGeom prst="rect">
            <a:avLst/>
          </a:prstGeom>
        </p:spPr>
      </p:pic>
      <p:sp>
        <p:nvSpPr>
          <p:cNvPr id="2" name="Rettangolo 1"/>
          <p:cNvSpPr/>
          <p:nvPr userDrawn="1"/>
        </p:nvSpPr>
        <p:spPr>
          <a:xfrm>
            <a:off x="-108520" y="0"/>
            <a:ext cx="5040524" cy="476672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530" y="136471"/>
            <a:ext cx="1356845" cy="334273"/>
          </a:xfrm>
          <a:prstGeom prst="rect">
            <a:avLst/>
          </a:prstGeom>
        </p:spPr>
      </p:pic>
      <p:cxnSp>
        <p:nvCxnSpPr>
          <p:cNvPr id="6" name="Connettore 1 5"/>
          <p:cNvCxnSpPr/>
          <p:nvPr userDrawn="1"/>
        </p:nvCxnSpPr>
        <p:spPr>
          <a:xfrm>
            <a:off x="323528" y="470744"/>
            <a:ext cx="18425" cy="6387256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352" y="1052736"/>
            <a:ext cx="1138932" cy="277564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534" y="302699"/>
            <a:ext cx="2167608" cy="534013"/>
          </a:xfrm>
          <a:prstGeom prst="rect">
            <a:avLst/>
          </a:prstGeom>
        </p:spPr>
      </p:pic>
      <p:cxnSp>
        <p:nvCxnSpPr>
          <p:cNvPr id="6" name="Connettore 1 5"/>
          <p:cNvCxnSpPr/>
          <p:nvPr userDrawn="1"/>
        </p:nvCxnSpPr>
        <p:spPr>
          <a:xfrm>
            <a:off x="323528" y="470744"/>
            <a:ext cx="0" cy="598259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 userDrawn="1"/>
        </p:nvSpPr>
        <p:spPr>
          <a:xfrm>
            <a:off x="-5431" y="1700808"/>
            <a:ext cx="7673776" cy="2016224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50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352" y="1052736"/>
            <a:ext cx="1138932" cy="277564"/>
          </a:xfrm>
          <a:prstGeom prst="rect">
            <a:avLst/>
          </a:prstGeom>
        </p:spPr>
      </p:pic>
      <p:cxnSp>
        <p:nvCxnSpPr>
          <p:cNvPr id="6" name="Connettore 1 5"/>
          <p:cNvCxnSpPr/>
          <p:nvPr userDrawn="1"/>
        </p:nvCxnSpPr>
        <p:spPr>
          <a:xfrm flipH="1">
            <a:off x="341953" y="0"/>
            <a:ext cx="1" cy="68580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 userDrawn="1"/>
        </p:nvSpPr>
        <p:spPr>
          <a:xfrm>
            <a:off x="0" y="2124731"/>
            <a:ext cx="9144000" cy="202435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922" y="310643"/>
            <a:ext cx="2167608" cy="534013"/>
          </a:xfrm>
          <a:prstGeom prst="rect">
            <a:avLst/>
          </a:prstGeom>
        </p:spPr>
      </p:pic>
      <p:sp>
        <p:nvSpPr>
          <p:cNvPr id="19" name="CasellaDiTesto 6"/>
          <p:cNvSpPr txBox="1">
            <a:spLocks noChangeArrowheads="1"/>
          </p:cNvSpPr>
          <p:nvPr userDrawn="1"/>
        </p:nvSpPr>
        <p:spPr bwMode="auto">
          <a:xfrm>
            <a:off x="15453" y="5589024"/>
            <a:ext cx="912854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5400" b="1" dirty="0">
                <a:solidFill>
                  <a:srgbClr val="4D4D4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Grazie a tutti!</a:t>
            </a:r>
          </a:p>
        </p:txBody>
      </p:sp>
      <p:sp>
        <p:nvSpPr>
          <p:cNvPr id="20" name="CasellaDiTesto 9"/>
          <p:cNvSpPr txBox="1"/>
          <p:nvPr userDrawn="1"/>
        </p:nvSpPr>
        <p:spPr>
          <a:xfrm>
            <a:off x="-7726" y="1317732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it-IT" sz="2000" b="1" dirty="0">
                <a:solidFill>
                  <a:srgbClr val="4D4D4F"/>
                </a:solidFill>
                <a:latin typeface="Century Gothic" panose="020B0502020202020204" pitchFamily="34" charset="0"/>
                <a:cs typeface="+mn-cs"/>
              </a:rPr>
              <a:t>Qualche volta ti va bene, però devi imparare</a:t>
            </a: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21255159">
            <a:off x="4832182" y="2053842"/>
            <a:ext cx="3084882" cy="2877041"/>
          </a:xfrm>
          <a:prstGeom prst="rect">
            <a:avLst/>
          </a:prstGeom>
        </p:spPr>
      </p:pic>
      <p:sp>
        <p:nvSpPr>
          <p:cNvPr id="22" name="Rettangolo 21"/>
          <p:cNvSpPr/>
          <p:nvPr userDrawn="1"/>
        </p:nvSpPr>
        <p:spPr>
          <a:xfrm rot="21055566">
            <a:off x="5278495" y="2690283"/>
            <a:ext cx="2454189" cy="2208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schemeClr val="accent1">
                    <a:lumMod val="25000"/>
                  </a:schemeClr>
                </a:solidFill>
                <a:latin typeface="Bradley Hand ITC" panose="03070402050302030203" pitchFamily="66" charset="0"/>
                <a:cs typeface="Arial" charset="0"/>
              </a:rPr>
              <a:t>«Chiunque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schemeClr val="accent1">
                    <a:lumMod val="25000"/>
                  </a:schemeClr>
                </a:solidFill>
                <a:latin typeface="Bradley Hand ITC" panose="03070402050302030203" pitchFamily="66" charset="0"/>
                <a:cs typeface="Arial" charset="0"/>
              </a:rPr>
              <a:t>può sbagliare;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schemeClr val="accent1">
                    <a:lumMod val="25000"/>
                  </a:schemeClr>
                </a:solidFill>
                <a:latin typeface="Bradley Hand ITC" panose="03070402050302030203" pitchFamily="66" charset="0"/>
                <a:cs typeface="Arial" charset="0"/>
              </a:rPr>
              <a:t>ma nessuno,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schemeClr val="accent1">
                    <a:lumMod val="25000"/>
                  </a:schemeClr>
                </a:solidFill>
                <a:latin typeface="Bradley Hand ITC" panose="03070402050302030203" pitchFamily="66" charset="0"/>
                <a:cs typeface="Arial" charset="0"/>
              </a:rPr>
              <a:t>se non è uno sciocco,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schemeClr val="accent1">
                    <a:lumMod val="25000"/>
                  </a:schemeClr>
                </a:solidFill>
                <a:latin typeface="Bradley Hand ITC" panose="03070402050302030203" pitchFamily="66" charset="0"/>
                <a:cs typeface="Arial" charset="0"/>
              </a:rPr>
              <a:t>persevera nell’errore» </a:t>
            </a:r>
          </a:p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lang="it-IT" sz="1400" dirty="0">
                <a:ln w="13462">
                  <a:noFill/>
                  <a:prstDash val="solid"/>
                </a:ln>
                <a:solidFill>
                  <a:schemeClr val="accent1">
                    <a:lumMod val="25000"/>
                  </a:schemeClr>
                </a:solidFill>
                <a:latin typeface="Bradley Hand ITC" panose="03070402050302030203" pitchFamily="66" charset="0"/>
                <a:cs typeface="Arial" charset="0"/>
              </a:rPr>
              <a:t>(Cicerone)</a:t>
            </a:r>
          </a:p>
        </p:txBody>
      </p:sp>
      <p:pic>
        <p:nvPicPr>
          <p:cNvPr id="23" name="Immagine 2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439110">
            <a:off x="1195673" y="2313046"/>
            <a:ext cx="3084882" cy="2877041"/>
          </a:xfrm>
          <a:prstGeom prst="rect">
            <a:avLst/>
          </a:prstGeom>
        </p:spPr>
      </p:pic>
      <p:sp>
        <p:nvSpPr>
          <p:cNvPr id="24" name="Rettangolo 23"/>
          <p:cNvSpPr/>
          <p:nvPr userDrawn="1"/>
        </p:nvSpPr>
        <p:spPr>
          <a:xfrm rot="239517">
            <a:off x="1337053" y="2853949"/>
            <a:ext cx="2754831" cy="2208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schemeClr val="accent1">
                    <a:lumMod val="25000"/>
                  </a:schemeClr>
                </a:solidFill>
                <a:latin typeface="Bradley Hand ITC" panose="03070402050302030203" pitchFamily="66" charset="0"/>
                <a:cs typeface="Arial" charset="0"/>
              </a:rPr>
              <a:t>«Se ci scambiamo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schemeClr val="accent1">
                    <a:lumMod val="25000"/>
                  </a:schemeClr>
                </a:solidFill>
                <a:latin typeface="Bradley Hand ITC" panose="03070402050302030203" pitchFamily="66" charset="0"/>
                <a:cs typeface="Arial" charset="0"/>
              </a:rPr>
              <a:t>una moneta avremo entrambi una moneta.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schemeClr val="accent1">
                    <a:lumMod val="25000"/>
                  </a:schemeClr>
                </a:solidFill>
                <a:latin typeface="Bradley Hand ITC" panose="03070402050302030203" pitchFamily="66" charset="0"/>
                <a:cs typeface="Arial" charset="0"/>
              </a:rPr>
              <a:t>Se ci scambiamo un’idea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schemeClr val="accent1">
                    <a:lumMod val="25000"/>
                  </a:schemeClr>
                </a:solidFill>
                <a:latin typeface="Bradley Hand ITC" panose="03070402050302030203" pitchFamily="66" charset="0"/>
                <a:cs typeface="Arial" charset="0"/>
              </a:rPr>
              <a:t>avremo entrambi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ln w="13462">
                  <a:noFill/>
                  <a:prstDash val="solid"/>
                </a:ln>
                <a:solidFill>
                  <a:schemeClr val="accent1">
                    <a:lumMod val="25000"/>
                  </a:schemeClr>
                </a:solidFill>
                <a:latin typeface="Bradley Hand ITC" panose="03070402050302030203" pitchFamily="66" charset="0"/>
                <a:cs typeface="Arial" charset="0"/>
              </a:rPr>
              <a:t>due idee»</a:t>
            </a:r>
          </a:p>
        </p:txBody>
      </p:sp>
      <p:pic>
        <p:nvPicPr>
          <p:cNvPr id="25" name="Immagine 2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95486" y="1979110"/>
            <a:ext cx="479137" cy="781750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789211" y="2369985"/>
            <a:ext cx="455847" cy="50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43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3528" y="351939"/>
            <a:ext cx="1996534" cy="82552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A5A185-09E8-41F9-B0D5-76235AE6261F}" type="datetimeFigureOut">
              <a:rPr lang="it-IT"/>
              <a:pPr>
                <a:defRPr/>
              </a:pPr>
              <a:t>31/03/2021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93D0DF-FAD2-4FF4-AF34-6A861BBA30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4" r:id="rId1"/>
    <p:sldLayoutId id="2147484308" r:id="rId2"/>
    <p:sldLayoutId id="2147484313" r:id="rId3"/>
    <p:sldLayoutId id="2147484315" r:id="rId4"/>
    <p:sldLayoutId id="2147484310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05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667" y="0"/>
            <a:ext cx="9249232" cy="7272672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77A62C"/>
              </a:solidFill>
            </a:endParaRPr>
          </a:p>
        </p:txBody>
      </p:sp>
      <p:sp>
        <p:nvSpPr>
          <p:cNvPr id="7" name="Segnaposto numero diapositiva 5"/>
          <p:cNvSpPr txBox="1">
            <a:spLocks/>
          </p:cNvSpPr>
          <p:nvPr/>
        </p:nvSpPr>
        <p:spPr bwMode="auto">
          <a:xfrm>
            <a:off x="8388350" y="6427788"/>
            <a:ext cx="5143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FED53F8-0170-4006-B778-0B8FE63E1C46}" type="slidenum">
              <a:rPr lang="it-IT" altLang="it-IT" sz="1200">
                <a:solidFill>
                  <a:schemeClr val="bg1"/>
                </a:solidFill>
                <a:latin typeface="Calibri" pitchFamily="34" charset="0"/>
              </a:rPr>
              <a:pPr algn="r"/>
              <a:t>2</a:t>
            </a:fld>
            <a:endParaRPr lang="it-IT" altLang="it-IT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851993" y="5430604"/>
            <a:ext cx="5050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Lavorazione</a:t>
            </a:r>
          </a:p>
          <a:p>
            <a:pPr algn="r"/>
            <a:r>
              <a:rPr lang="it-IT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Attività agricola. Fresatura del terreno</a:t>
            </a:r>
          </a:p>
        </p:txBody>
      </p:sp>
      <p:sp>
        <p:nvSpPr>
          <p:cNvPr id="9" name="Triangolo isoscele 8"/>
          <p:cNvSpPr/>
          <p:nvPr/>
        </p:nvSpPr>
        <p:spPr>
          <a:xfrm rot="4990496">
            <a:off x="1696122" y="-925416"/>
            <a:ext cx="6130101" cy="8799928"/>
          </a:xfrm>
          <a:prstGeom prst="triangle">
            <a:avLst>
              <a:gd name="adj" fmla="val 637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34421" y="3519001"/>
            <a:ext cx="5381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Trattore in movimento</a:t>
            </a:r>
          </a:p>
        </p:txBody>
      </p:sp>
      <p:sp>
        <p:nvSpPr>
          <p:cNvPr id="12" name="Triangolo isoscele 11"/>
          <p:cNvSpPr/>
          <p:nvPr/>
        </p:nvSpPr>
        <p:spPr>
          <a:xfrm rot="15778833">
            <a:off x="4192494" y="-1201834"/>
            <a:ext cx="3972995" cy="5703343"/>
          </a:xfrm>
          <a:prstGeom prst="triangle">
            <a:avLst>
              <a:gd name="adj" fmla="val 6371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752002" y="728970"/>
            <a:ext cx="3997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it-IT" sz="2000" b="1" dirty="0">
                <a:solidFill>
                  <a:prstClr val="black"/>
                </a:solidFill>
                <a:latin typeface="Century Gothic" panose="020B0502020202020204" pitchFamily="34" charset="0"/>
                <a:cs typeface="+mn-cs"/>
              </a:rPr>
              <a:t>Attrezzature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it-IT" sz="2000" dirty="0">
                <a:solidFill>
                  <a:prstClr val="black"/>
                </a:solidFill>
                <a:latin typeface="Century Gothic" panose="020B0502020202020204" pitchFamily="34" charset="0"/>
                <a:cs typeface="+mn-cs"/>
              </a:rPr>
              <a:t>Contatto con organi lavoratori in movimento</a:t>
            </a:r>
          </a:p>
        </p:txBody>
      </p:sp>
    </p:spTree>
    <p:extLst>
      <p:ext uri="{BB962C8B-B14F-4D97-AF65-F5344CB8AC3E}">
        <p14:creationId xmlns:p14="http://schemas.microsoft.com/office/powerpoint/2010/main" val="3745128374"/>
      </p:ext>
    </p:extLst>
  </p:cSld>
  <p:clrMapOvr>
    <a:masterClrMapping/>
  </p:clrMapOvr>
  <p:transition spd="slow" advTm="7038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 txBox="1">
            <a:spLocks/>
          </p:cNvSpPr>
          <p:nvPr/>
        </p:nvSpPr>
        <p:spPr bwMode="auto">
          <a:xfrm>
            <a:off x="8388350" y="6427788"/>
            <a:ext cx="5143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FED53F8-0170-4006-B778-0B8FE63E1C46}" type="slidenum">
              <a:rPr lang="it-IT" altLang="it-IT" sz="1200">
                <a:solidFill>
                  <a:srgbClr val="898989"/>
                </a:solidFill>
                <a:latin typeface="Calibri" pitchFamily="34" charset="0"/>
              </a:rPr>
              <a:pPr algn="r"/>
              <a:t>3</a:t>
            </a:fld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6" name="CasellaDiTesto 3"/>
          <p:cNvSpPr txBox="1">
            <a:spLocks noChangeArrowheads="1"/>
          </p:cNvSpPr>
          <p:nvPr/>
        </p:nvSpPr>
        <p:spPr bwMode="auto">
          <a:xfrm>
            <a:off x="251520" y="0"/>
            <a:ext cx="5328592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prstClr val="white"/>
                </a:solidFill>
                <a:latin typeface="Century Gothic" panose="020B050202020202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Descrizione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11188" y="909638"/>
            <a:ext cx="8010525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FF9933"/>
                </a:solidFill>
                <a:latin typeface="Century Gothic" panose="020B0502020202020204" pitchFamily="34" charset="0"/>
              </a:rPr>
              <a:t>Dove ha avuto origine il problema?</a:t>
            </a:r>
            <a:endParaRPr lang="it-IT" sz="2000" dirty="0">
              <a:solidFill>
                <a:srgbClr val="FF9933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sz="2000" dirty="0">
                <a:latin typeface="Century Gothic" panose="020B0502020202020204" pitchFamily="34" charset="0"/>
              </a:rPr>
              <a:t>Durante la fresatura di un terreno agricolo si rendeva necessario correggere la profondità di “zappatura” regolando il sistema di attacco a tre punti della zappatrice alla trattrice.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11188" y="2348988"/>
            <a:ext cx="3690809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FF9933"/>
                </a:solidFill>
                <a:latin typeface="Century Gothic" panose="020B0502020202020204" pitchFamily="34" charset="0"/>
              </a:rPr>
              <a:t>Cosa è successo?</a:t>
            </a:r>
          </a:p>
          <a:p>
            <a:pPr algn="just"/>
            <a:r>
              <a:rPr lang="it-IT" sz="2000" dirty="0">
                <a:latin typeface="Century Gothic" panose="020B0502020202020204" pitchFamily="34" charset="0"/>
              </a:rPr>
              <a:t>L’agricoltore scendeva dal trattore in funzione e si avvicinava con i piedi alla zappatrice sul terreno già lavorato e quindi friabile, scivolando così nella zona operativa della macchina.</a:t>
            </a:r>
          </a:p>
        </p:txBody>
      </p:sp>
      <p:sp>
        <p:nvSpPr>
          <p:cNvPr id="8" name="Rettangolo 7"/>
          <p:cNvSpPr/>
          <p:nvPr/>
        </p:nvSpPr>
        <p:spPr>
          <a:xfrm>
            <a:off x="611188" y="5912907"/>
            <a:ext cx="80105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solidFill>
                  <a:srgbClr val="FF9933"/>
                </a:solidFill>
                <a:latin typeface="Century Gothic" panose="020B0502020202020204" pitchFamily="34" charset="0"/>
              </a:rPr>
              <a:t>Esito del trauma:</a:t>
            </a:r>
          </a:p>
          <a:p>
            <a:pPr algn="just"/>
            <a:r>
              <a:rPr lang="it-IT" sz="2000" dirty="0">
                <a:latin typeface="Century Gothic" panose="020B0502020202020204" pitchFamily="34" charset="0"/>
              </a:rPr>
              <a:t>Amputazione piede.</a:t>
            </a:r>
          </a:p>
        </p:txBody>
      </p:sp>
      <p:sp>
        <p:nvSpPr>
          <p:cNvPr id="9" name="Rettangolo 8"/>
          <p:cNvSpPr/>
          <p:nvPr/>
        </p:nvSpPr>
        <p:spPr>
          <a:xfrm>
            <a:off x="595127" y="5038302"/>
            <a:ext cx="80105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>
                <a:solidFill>
                  <a:srgbClr val="FF9933"/>
                </a:solidFill>
                <a:latin typeface="Century Gothic" panose="020B0502020202020204" pitchFamily="34" charset="0"/>
              </a:rPr>
              <a:t>Contatto:</a:t>
            </a:r>
          </a:p>
          <a:p>
            <a:pPr algn="just"/>
            <a:r>
              <a:rPr lang="it-IT" sz="2000" dirty="0">
                <a:latin typeface="Century Gothic" panose="020B0502020202020204" pitchFamily="34" charset="0"/>
              </a:rPr>
              <a:t>Schiacciamento delle dita tra il pezzo in caduta e il pavimento.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2823" y="2441833"/>
            <a:ext cx="3482702" cy="259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108665"/>
      </p:ext>
    </p:extLst>
  </p:cSld>
  <p:clrMapOvr>
    <a:masterClrMapping/>
  </p:clrMapOvr>
  <p:transition spd="slow" advTm="7038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 txBox="1">
            <a:spLocks/>
          </p:cNvSpPr>
          <p:nvPr/>
        </p:nvSpPr>
        <p:spPr bwMode="auto">
          <a:xfrm>
            <a:off x="8388350" y="6427788"/>
            <a:ext cx="5143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FED53F8-0170-4006-B778-0B8FE63E1C46}" type="slidenum">
              <a:rPr lang="it-IT" altLang="it-IT" sz="1200">
                <a:solidFill>
                  <a:srgbClr val="898989"/>
                </a:solidFill>
                <a:latin typeface="Calibri" pitchFamily="34" charset="0"/>
              </a:rPr>
              <a:pPr algn="r"/>
              <a:t>4</a:t>
            </a:fld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6" name="CasellaDiTesto 3"/>
          <p:cNvSpPr txBox="1">
            <a:spLocks noChangeArrowheads="1"/>
          </p:cNvSpPr>
          <p:nvPr/>
        </p:nvSpPr>
        <p:spPr bwMode="auto">
          <a:xfrm>
            <a:off x="251520" y="0"/>
            <a:ext cx="7163152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prstClr val="white"/>
                </a:solidFill>
                <a:latin typeface="Century Gothic" panose="020B050202020202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Perché è avvenuto l’infortunio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11188" y="946724"/>
            <a:ext cx="8010525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dirty="0">
                <a:latin typeface="Century Gothic" panose="020B0502020202020204" pitchFamily="34" charset="0"/>
              </a:rPr>
              <a:t>Valutazione non corretta del rischio da parte dell’infortunato.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dirty="0">
                <a:latin typeface="Century Gothic" panose="020B0502020202020204" pitchFamily="34" charset="0"/>
              </a:rPr>
              <a:t>Mancato fermo del motore della trattrice.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dirty="0">
                <a:latin typeface="Century Gothic" panose="020B0502020202020204" pitchFamily="34" charset="0"/>
              </a:rPr>
              <a:t>Mancato scollegamento della presa di forza che, attraverso l’albero cardanico, trasferisce il moto e la potenza alla zappatrice.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dirty="0">
                <a:latin typeface="Century Gothic" panose="020B0502020202020204" pitchFamily="34" charset="0"/>
              </a:rPr>
              <a:t>Avvicinamento alla zona pericolosa della zappatrice in moto.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dirty="0">
                <a:latin typeface="Century Gothic" panose="020B0502020202020204" pitchFamily="34" charset="0"/>
              </a:rPr>
              <a:t>Schermatura insufficiente della zappatrice.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5013" y="3278342"/>
            <a:ext cx="4342873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376927"/>
      </p:ext>
    </p:extLst>
  </p:cSld>
  <p:clrMapOvr>
    <a:masterClrMapping/>
  </p:clrMapOvr>
  <p:transition spd="slow" advTm="7038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 txBox="1">
            <a:spLocks/>
          </p:cNvSpPr>
          <p:nvPr/>
        </p:nvSpPr>
        <p:spPr bwMode="auto">
          <a:xfrm>
            <a:off x="8388350" y="6427788"/>
            <a:ext cx="5143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FED53F8-0170-4006-B778-0B8FE63E1C46}" type="slidenum">
              <a:rPr lang="it-IT" altLang="it-IT" sz="1200">
                <a:solidFill>
                  <a:srgbClr val="898989"/>
                </a:solidFill>
                <a:latin typeface="Calibri" pitchFamily="34" charset="0"/>
              </a:rPr>
              <a:pPr algn="r"/>
              <a:t>5</a:t>
            </a:fld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6" name="CasellaDiTesto 3"/>
          <p:cNvSpPr txBox="1">
            <a:spLocks noChangeArrowheads="1"/>
          </p:cNvSpPr>
          <p:nvPr/>
        </p:nvSpPr>
        <p:spPr bwMode="auto">
          <a:xfrm>
            <a:off x="251520" y="0"/>
            <a:ext cx="7163152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prstClr val="white"/>
                </a:solidFill>
                <a:latin typeface="Century Gothic" panose="020B050202020202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Come prevenire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11188" y="909639"/>
            <a:ext cx="8010525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FF9933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Le azioni di prevenzione</a:t>
            </a:r>
            <a:endParaRPr lang="it-IT" sz="2000" dirty="0">
              <a:latin typeface="Century Gothic" panose="020B0502020202020204" pitchFamily="34" charset="0"/>
            </a:endParaRPr>
          </a:p>
          <a:p>
            <a:pPr algn="just"/>
            <a:r>
              <a:rPr lang="it-IT" sz="2000" dirty="0">
                <a:latin typeface="Century Gothic" panose="020B0502020202020204" pitchFamily="34" charset="0"/>
              </a:rPr>
              <a:t>Conservare in buona manutenzione ed efficienza le protezioni previste dai costruttori e ricordarsi sempre che</a:t>
            </a:r>
            <a:r>
              <a:rPr lang="it-IT" sz="2000" b="1" dirty="0">
                <a:latin typeface="Century Gothic" panose="020B0502020202020204" pitchFamily="34" charset="0"/>
              </a:rPr>
              <a:t> le macchine agricole</a:t>
            </a:r>
            <a:r>
              <a:rPr lang="it-IT" sz="2000" dirty="0">
                <a:latin typeface="Century Gothic" panose="020B0502020202020204" pitchFamily="34" charset="0"/>
              </a:rPr>
              <a:t>, anche se dotate di tutte le protezioni, </a:t>
            </a:r>
            <a:r>
              <a:rPr lang="it-IT" sz="2000" b="1" dirty="0">
                <a:latin typeface="Century Gothic" panose="020B0502020202020204" pitchFamily="34" charset="0"/>
              </a:rPr>
              <a:t>spesso hanno un elevato </a:t>
            </a:r>
            <a:r>
              <a:rPr lang="it-IT" sz="2000" b="1" i="1" dirty="0">
                <a:latin typeface="Century Gothic" panose="020B0502020202020204" pitchFamily="34" charset="0"/>
              </a:rPr>
              <a:t>“rischio residuo”</a:t>
            </a:r>
            <a:r>
              <a:rPr lang="it-IT" sz="2000" i="1" dirty="0">
                <a:latin typeface="Century Gothic" panose="020B0502020202020204" pitchFamily="34" charset="0"/>
              </a:rPr>
              <a:t>,</a:t>
            </a:r>
            <a:r>
              <a:rPr lang="it-IT" sz="2000" b="1" i="1" dirty="0">
                <a:latin typeface="Century Gothic" panose="020B0502020202020204" pitchFamily="34" charset="0"/>
              </a:rPr>
              <a:t> </a:t>
            </a:r>
            <a:r>
              <a:rPr lang="it-IT" sz="2000" dirty="0">
                <a:latin typeface="Century Gothic" panose="020B0502020202020204" pitchFamily="34" charset="0"/>
              </a:rPr>
              <a:t>pertanto </a:t>
            </a:r>
            <a:r>
              <a:rPr lang="it-IT" sz="2000" b="1" dirty="0">
                <a:latin typeface="Century Gothic" panose="020B0502020202020204" pitchFamily="34" charset="0"/>
              </a:rPr>
              <a:t>3 sono le regole basilari </a:t>
            </a:r>
            <a:r>
              <a:rPr lang="it-IT" sz="2000" b="1" i="1" dirty="0">
                <a:latin typeface="Century Gothic" panose="020B0502020202020204" pitchFamily="34" charset="0"/>
              </a:rPr>
              <a:t>“salva vita” </a:t>
            </a:r>
            <a:r>
              <a:rPr lang="it-IT" sz="2000" dirty="0">
                <a:latin typeface="Century Gothic" panose="020B0502020202020204" pitchFamily="34" charset="0"/>
              </a:rPr>
              <a:t>da seguire sempre:</a:t>
            </a:r>
          </a:p>
          <a:p>
            <a:pPr marL="914400" lvl="1" indent="-457200" algn="just">
              <a:buClr>
                <a:srgbClr val="FF9933"/>
              </a:buClr>
              <a:buFont typeface="+mj-lt"/>
              <a:buAutoNum type="arabicPeriod"/>
            </a:pPr>
            <a:r>
              <a:rPr lang="it-IT" sz="2000" b="1" dirty="0">
                <a:latin typeface="Century Gothic" panose="020B0502020202020204" pitchFamily="34" charset="0"/>
              </a:rPr>
              <a:t>non sottovalutare </a:t>
            </a:r>
            <a:r>
              <a:rPr lang="it-IT" sz="2000" dirty="0">
                <a:latin typeface="Century Gothic" panose="020B0502020202020204" pitchFamily="34" charset="0"/>
              </a:rPr>
              <a:t>mai il pericolo costituito da questo “rischio residuo” ma averne consapevolezza;</a:t>
            </a:r>
          </a:p>
          <a:p>
            <a:pPr marL="914400" lvl="1" indent="-457200" algn="just">
              <a:buClr>
                <a:srgbClr val="FF9933"/>
              </a:buClr>
              <a:buFont typeface="+mj-lt"/>
              <a:buAutoNum type="arabicPeriod"/>
            </a:pPr>
            <a:r>
              <a:rPr lang="it-IT" sz="2000" b="1" dirty="0">
                <a:latin typeface="Century Gothic" panose="020B0502020202020204" pitchFamily="34" charset="0"/>
              </a:rPr>
              <a:t>non permettere a nessuno</a:t>
            </a:r>
            <a:r>
              <a:rPr lang="it-IT" sz="2000" dirty="0">
                <a:latin typeface="Century Gothic" panose="020B0502020202020204" pitchFamily="34" charset="0"/>
              </a:rPr>
              <a:t>, colleghi, terzi e specie minori </a:t>
            </a:r>
            <a:r>
              <a:rPr lang="it-IT" sz="2000" b="1" dirty="0">
                <a:latin typeface="Century Gothic" panose="020B0502020202020204" pitchFamily="34" charset="0"/>
              </a:rPr>
              <a:t>di avvicinarsi </a:t>
            </a:r>
            <a:r>
              <a:rPr lang="it-IT" sz="2000" dirty="0">
                <a:latin typeface="Century Gothic" panose="020B0502020202020204" pitchFamily="34" charset="0"/>
              </a:rPr>
              <a:t>alla macchina agricola in funzione;</a:t>
            </a:r>
          </a:p>
          <a:p>
            <a:pPr marL="914400" lvl="1" indent="-457200" algn="just">
              <a:buClr>
                <a:srgbClr val="FF9933"/>
              </a:buClr>
              <a:buFont typeface="+mj-lt"/>
              <a:buAutoNum type="arabicPeriod"/>
            </a:pPr>
            <a:r>
              <a:rPr lang="it-IT" sz="2000" b="1" dirty="0">
                <a:latin typeface="Century Gothic" panose="020B0502020202020204" pitchFamily="34" charset="0"/>
              </a:rPr>
              <a:t>per qualsiasi intervento manuale </a:t>
            </a:r>
            <a:r>
              <a:rPr lang="it-IT" sz="2000" dirty="0">
                <a:latin typeface="Century Gothic" panose="020B0502020202020204" pitchFamily="34" charset="0"/>
              </a:rPr>
              <a:t>di controllo o regolazione a terra vicino alla trattrice ed alle relative macchine agricole operatrici collegate, prima di scendere dalla cabina di guida ricordarsi sempre di:</a:t>
            </a:r>
          </a:p>
          <a:p>
            <a:pPr marL="1257300" lvl="2" indent="-342900" algn="just">
              <a:buFont typeface="Century Gothic" panose="020B0502020202020204" pitchFamily="34" charset="0"/>
              <a:buChar char="-"/>
            </a:pPr>
            <a:r>
              <a:rPr lang="it-IT" sz="2000" b="1" dirty="0">
                <a:latin typeface="Century Gothic" panose="020B0502020202020204" pitchFamily="34" charset="0"/>
              </a:rPr>
              <a:t>tirare il freno a mano</a:t>
            </a:r>
            <a:r>
              <a:rPr lang="it-IT" sz="2000" dirty="0">
                <a:latin typeface="Century Gothic" panose="020B0502020202020204" pitchFamily="34" charset="0"/>
              </a:rPr>
              <a:t>;</a:t>
            </a:r>
          </a:p>
          <a:p>
            <a:pPr marL="1257300" lvl="2" indent="-342900" algn="just">
              <a:buFont typeface="Century Gothic" panose="020B0502020202020204" pitchFamily="34" charset="0"/>
              <a:buChar char="-"/>
            </a:pPr>
            <a:r>
              <a:rPr lang="it-IT" sz="2000" b="1" dirty="0">
                <a:latin typeface="Century Gothic" panose="020B0502020202020204" pitchFamily="34" charset="0"/>
              </a:rPr>
              <a:t>disinnestare la presa di potenza </a:t>
            </a:r>
            <a:r>
              <a:rPr lang="it-IT" sz="2000" dirty="0">
                <a:latin typeface="Century Gothic" panose="020B0502020202020204" pitchFamily="34" charset="0"/>
              </a:rPr>
              <a:t>del trattore dalla cabina di guida;</a:t>
            </a:r>
          </a:p>
          <a:p>
            <a:pPr marL="1257300" lvl="2" indent="-342900" algn="just">
              <a:buFont typeface="Century Gothic" panose="020B0502020202020204" pitchFamily="34" charset="0"/>
              <a:buChar char="-"/>
            </a:pPr>
            <a:r>
              <a:rPr lang="it-IT" sz="2000" b="1" dirty="0">
                <a:latin typeface="Century Gothic" panose="020B0502020202020204" pitchFamily="34" charset="0"/>
              </a:rPr>
              <a:t>spegnere la trattrice</a:t>
            </a:r>
            <a:r>
              <a:rPr lang="it-IT" sz="20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1266318"/>
      </p:ext>
    </p:extLst>
  </p:cSld>
  <p:clrMapOvr>
    <a:masterClrMapping/>
  </p:clrMapOvr>
  <p:transition spd="slow" advTm="7038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 txBox="1">
            <a:spLocks/>
          </p:cNvSpPr>
          <p:nvPr/>
        </p:nvSpPr>
        <p:spPr bwMode="auto">
          <a:xfrm>
            <a:off x="8388350" y="6427788"/>
            <a:ext cx="5143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FED53F8-0170-4006-B778-0B8FE63E1C46}" type="slidenum">
              <a:rPr lang="it-IT" altLang="it-IT" sz="1200">
                <a:solidFill>
                  <a:srgbClr val="898989"/>
                </a:solidFill>
                <a:latin typeface="Calibri" pitchFamily="34" charset="0"/>
              </a:rPr>
              <a:pPr algn="r"/>
              <a:t>6</a:t>
            </a:fld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6" name="CasellaDiTesto 3"/>
          <p:cNvSpPr txBox="1">
            <a:spLocks noChangeArrowheads="1"/>
          </p:cNvSpPr>
          <p:nvPr/>
        </p:nvSpPr>
        <p:spPr bwMode="auto">
          <a:xfrm>
            <a:off x="251520" y="0"/>
            <a:ext cx="7163152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prstClr val="white"/>
                </a:solidFill>
                <a:latin typeface="Century Gothic" panose="020B050202020202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Grafica dell’evento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434840"/>
              </p:ext>
            </p:extLst>
          </p:nvPr>
        </p:nvGraphicFramePr>
        <p:xfrm>
          <a:off x="2501977" y="3392502"/>
          <a:ext cx="614354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1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Sede del contatto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>
                          <a:latin typeface="Century Gothic" panose="020B0502020202020204" pitchFamily="34" charset="0"/>
                        </a:rPr>
                        <a:t>Agente materiale</a:t>
                      </a:r>
                      <a:r>
                        <a:rPr lang="it-IT" sz="1600" b="1" baseline="0">
                          <a:latin typeface="Century Gothic" panose="020B0502020202020204" pitchFamily="34" charset="0"/>
                        </a:rPr>
                        <a:t> contatto</a:t>
                      </a:r>
                      <a:endParaRPr lang="it-IT" sz="16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Piede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Amputazione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611188" y="1410710"/>
            <a:ext cx="1645588" cy="365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INCIDENTE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724879"/>
              </p:ext>
            </p:extLst>
          </p:nvPr>
        </p:nvGraphicFramePr>
        <p:xfrm>
          <a:off x="2501977" y="1412701"/>
          <a:ext cx="6143548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1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Tipologia incidente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Agente materiale</a:t>
                      </a:r>
                      <a:r>
                        <a:rPr lang="it-IT" sz="1600" b="1" baseline="0" dirty="0">
                          <a:latin typeface="Century Gothic" panose="020B0502020202020204" pitchFamily="34" charset="0"/>
                        </a:rPr>
                        <a:t> incidente</a:t>
                      </a:r>
                      <a:endParaRPr lang="it-IT" sz="16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Contatto con organi lavoratori in movimento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Macchina fresatrice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ttangolo 14"/>
          <p:cNvSpPr/>
          <p:nvPr/>
        </p:nvSpPr>
        <p:spPr>
          <a:xfrm>
            <a:off x="619133" y="3392502"/>
            <a:ext cx="1645588" cy="365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TRAUMA</a:t>
            </a:r>
          </a:p>
        </p:txBody>
      </p:sp>
      <p:cxnSp>
        <p:nvCxnSpPr>
          <p:cNvPr id="16" name="Connettore 2 15"/>
          <p:cNvCxnSpPr/>
          <p:nvPr/>
        </p:nvCxnSpPr>
        <p:spPr>
          <a:xfrm>
            <a:off x="5562011" y="2528990"/>
            <a:ext cx="0" cy="74863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327926" y="1697993"/>
            <a:ext cx="2228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chemeClr val="accent5"/>
                </a:solidFill>
                <a:latin typeface="Century Gothic" panose="020B0502020202020204" pitchFamily="34" charset="0"/>
                <a:cs typeface="+mn-cs"/>
              </a:rPr>
              <a:t>coincidente </a:t>
            </a:r>
          </a:p>
          <a:p>
            <a:pPr algn="ctr"/>
            <a:r>
              <a:rPr lang="it-IT" sz="1600" dirty="0">
                <a:solidFill>
                  <a:schemeClr val="accent5"/>
                </a:solidFill>
                <a:latin typeface="Century Gothic" panose="020B0502020202020204" pitchFamily="34" charset="0"/>
                <a:cs typeface="+mn-cs"/>
              </a:rPr>
              <a:t>con il </a:t>
            </a:r>
          </a:p>
          <a:p>
            <a:pPr algn="ctr"/>
            <a:r>
              <a:rPr lang="it-IT" sz="1600" b="1" dirty="0">
                <a:solidFill>
                  <a:schemeClr val="accent5"/>
                </a:solidFill>
                <a:latin typeface="Century Gothic" panose="020B0502020202020204" pitchFamily="34" charset="0"/>
                <a:cs typeface="+mn-cs"/>
              </a:rPr>
              <a:t>CONTATTO</a:t>
            </a:r>
          </a:p>
        </p:txBody>
      </p:sp>
    </p:spTree>
    <p:extLst>
      <p:ext uri="{BB962C8B-B14F-4D97-AF65-F5344CB8AC3E}">
        <p14:creationId xmlns:p14="http://schemas.microsoft.com/office/powerpoint/2010/main" val="3860184088"/>
      </p:ext>
    </p:extLst>
  </p:cSld>
  <p:clrMapOvr>
    <a:masterClrMapping/>
  </p:clrMapOvr>
  <p:transition spd="slow" advTm="7038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 txBox="1">
            <a:spLocks/>
          </p:cNvSpPr>
          <p:nvPr/>
        </p:nvSpPr>
        <p:spPr bwMode="auto">
          <a:xfrm>
            <a:off x="8388350" y="6427788"/>
            <a:ext cx="5143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FED53F8-0170-4006-B778-0B8FE63E1C46}" type="slidenum">
              <a:rPr lang="it-IT" altLang="it-IT" sz="1200">
                <a:solidFill>
                  <a:srgbClr val="898989"/>
                </a:solidFill>
                <a:latin typeface="Calibri" pitchFamily="34" charset="0"/>
              </a:rPr>
              <a:pPr algn="r"/>
              <a:t>7</a:t>
            </a:fld>
            <a:endParaRPr lang="it-IT" alt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6" name="CasellaDiTesto 3"/>
          <p:cNvSpPr txBox="1">
            <a:spLocks noChangeArrowheads="1"/>
          </p:cNvSpPr>
          <p:nvPr/>
        </p:nvSpPr>
        <p:spPr bwMode="auto">
          <a:xfrm>
            <a:off x="251520" y="-14515"/>
            <a:ext cx="7163152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prstClr val="white"/>
                </a:solidFill>
                <a:latin typeface="Century Gothic" panose="020B050202020202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Fattori determinanti evento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725696"/>
              </p:ext>
            </p:extLst>
          </p:nvPr>
        </p:nvGraphicFramePr>
        <p:xfrm>
          <a:off x="0" y="998973"/>
          <a:ext cx="9144000" cy="3336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1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2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0019">
                <a:tc>
                  <a:txBody>
                    <a:bodyPr/>
                    <a:lstStyle/>
                    <a:p>
                      <a:pPr lvl="1"/>
                      <a:r>
                        <a:rPr lang="it-IT" sz="20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dell’infortunato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b="0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L’infortunato non ha fermato il motore della</a:t>
                      </a:r>
                    </a:p>
                    <a:p>
                      <a:r>
                        <a:rPr lang="it-IT" sz="2000" b="0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trattrice e non ha, in alternativa, scollegato la presa di forza che, attraverso l’albero cardanico, trasferisce il moto e la potenza alla macchina operatrice(zappatrice).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009">
                <a:tc>
                  <a:txBody>
                    <a:bodyPr/>
                    <a:lstStyle/>
                    <a:p>
                      <a:endParaRPr lang="it-IT" sz="2000" b="0" i="0" u="none" strike="noStrike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540000">
                    <a:lnL w="952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b="0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L’infortunato si è avvicinato alla zona pericolosa e della zappatrice in moto.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911">
                <a:tc>
                  <a:txBody>
                    <a:bodyPr/>
                    <a:lstStyle/>
                    <a:p>
                      <a:r>
                        <a:rPr lang="it-IT" sz="2000" b="1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Utensili e macchine</a:t>
                      </a:r>
                    </a:p>
                  </a:txBody>
                  <a:tcPr marL="540000">
                    <a:lnL w="952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b="0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schermatura della zappatrice era insufficiente.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445461"/>
      </p:ext>
    </p:extLst>
  </p:cSld>
  <p:clrMapOvr>
    <a:masterClrMapping/>
  </p:clrMapOvr>
  <p:transition spd="slow" advTm="7038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6746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2_Tema di Office">
  <a:themeElements>
    <a:clrScheme name="Personalizzato 5">
      <a:dk1>
        <a:srgbClr val="262626"/>
      </a:dk1>
      <a:lt1>
        <a:sysClr val="window" lastClr="FFFFFF"/>
      </a:lt1>
      <a:dk2>
        <a:srgbClr val="3F3F3F"/>
      </a:dk2>
      <a:lt2>
        <a:srgbClr val="EEECE1"/>
      </a:lt2>
      <a:accent1>
        <a:srgbClr val="D8D8D8"/>
      </a:accent1>
      <a:accent2>
        <a:srgbClr val="C0504D"/>
      </a:accent2>
      <a:accent3>
        <a:srgbClr val="C00000"/>
      </a:accent3>
      <a:accent4>
        <a:srgbClr val="95B3D7"/>
      </a:accent4>
      <a:accent5>
        <a:srgbClr val="0070C0"/>
      </a:accent5>
      <a:accent6>
        <a:srgbClr val="C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6183</TotalTime>
  <Words>442</Words>
  <Application>Microsoft Office PowerPoint</Application>
  <PresentationFormat>Presentazione su schermo (4:3)</PresentationFormat>
  <Paragraphs>70</Paragraphs>
  <Slides>8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Cambria Math</vt:lpstr>
      <vt:lpstr>Century Gothic</vt:lpstr>
      <vt:lpstr>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Giancarlo Ronchi AiFOS</cp:lastModifiedBy>
  <cp:revision>513</cp:revision>
  <dcterms:created xsi:type="dcterms:W3CDTF">2011-06-06T12:23:03Z</dcterms:created>
  <dcterms:modified xsi:type="dcterms:W3CDTF">2021-03-31T13:51:28Z</dcterms:modified>
</cp:coreProperties>
</file>